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igs" ContentType="application/vnd.openxmlformats-package.digital-signature-origin"/>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3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4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8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0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1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1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3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4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IN" sz="4400" b="0" strike="noStrike" spc="-1">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IN" sz="4400" b="0" strike="noStrike" spc="-1">
                <a:latin typeface="Arial"/>
              </a:rPr>
              <a:t>Click to edit the title text format</a:t>
            </a:r>
          </a:p>
        </p:txBody>
      </p:sp>
      <p:sp>
        <p:nvSpPr>
          <p:cNvPr id="77"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IN" sz="1800" b="0" strike="noStrike" spc="-1">
                <a:latin typeface="Arial"/>
              </a:rPr>
              <a:t>Click to edit the title text format</a:t>
            </a:r>
          </a:p>
        </p:txBody>
      </p:sp>
      <p:sp>
        <p:nvSpPr>
          <p:cNvPr id="115"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52" name="CustomShape 1"/>
          <p:cNvSpPr/>
          <p:nvPr/>
        </p:nvSpPr>
        <p:spPr>
          <a:xfrm>
            <a:off x="1463760" y="106200"/>
            <a:ext cx="9139320" cy="2382840"/>
          </a:xfrm>
          <a:prstGeom prst="rect">
            <a:avLst/>
          </a:prstGeom>
          <a:noFill/>
          <a:ln w="0">
            <a:solidFill>
              <a:srgbClr val="FFDBB6"/>
            </a:solid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buNone/>
            </a:pPr>
            <a:r>
              <a:rPr lang="en-US" sz="2000" b="1" strike="noStrike" spc="-1" dirty="0">
                <a:solidFill>
                  <a:srgbClr val="000000"/>
                </a:solidFill>
                <a:latin typeface="Times New Roman"/>
                <a:ea typeface="DejaVu Sans"/>
              </a:rPr>
              <a:t>NEHRU INSTITUTE OF ENGINEERING AND TECHNOLOGY </a:t>
            </a:r>
            <a:r>
              <a:rPr lang="en-US" sz="1800" b="0" strike="noStrike" spc="-1" dirty="0">
                <a:solidFill>
                  <a:srgbClr val="000000"/>
                </a:solidFill>
                <a:latin typeface="Arial"/>
                <a:ea typeface="DejaVu Sans"/>
              </a:rPr>
              <a:t> </a:t>
            </a:r>
            <a:r>
              <a:rPr lang="en-US" sz="2000" b="1" strike="noStrike" spc="-1" dirty="0">
                <a:solidFill>
                  <a:srgbClr val="000000"/>
                </a:solidFill>
                <a:latin typeface="Calibri Light"/>
                <a:ea typeface="DejaVu Sans"/>
              </a:rPr>
              <a:t>(AUTONOMOUS)                                      </a:t>
            </a:r>
            <a:br>
              <a:rPr sz="1800" dirty="0"/>
            </a:br>
            <a:r>
              <a:rPr lang="en-US" sz="1800" b="0" strike="noStrike" spc="-1" dirty="0">
                <a:solidFill>
                  <a:srgbClr val="000000"/>
                </a:solidFill>
                <a:latin typeface="Times New Roman"/>
                <a:ea typeface="DejaVu Sans"/>
              </a:rPr>
              <a:t>An ISO 9001:2015 and ISO 14001:2015 Certified Institution</a:t>
            </a:r>
            <a:br>
              <a:rPr sz="1800" dirty="0"/>
            </a:br>
            <a:r>
              <a:rPr lang="en-US" sz="1800" b="0" strike="noStrike" spc="-1" dirty="0">
                <a:solidFill>
                  <a:srgbClr val="000000"/>
                </a:solidFill>
                <a:latin typeface="Times New Roman"/>
                <a:ea typeface="DejaVu Sans"/>
              </a:rPr>
              <a:t>Affiliated to Anna University, Chennai, Approved by AICTE, New Delhi &amp;</a:t>
            </a:r>
            <a:br>
              <a:rPr sz="1800" dirty="0"/>
            </a:br>
            <a:r>
              <a:rPr lang="en-US" sz="1800" b="0" strike="noStrike" spc="-1" dirty="0">
                <a:solidFill>
                  <a:srgbClr val="000000"/>
                </a:solidFill>
                <a:latin typeface="Times New Roman"/>
                <a:ea typeface="DejaVu Sans"/>
              </a:rPr>
              <a:t>Recognized by UGC with 2(f) &amp; 12(B), Re-accredited by NAAC with "A+"</a:t>
            </a:r>
            <a:br>
              <a:rPr sz="1800" dirty="0"/>
            </a:br>
            <a:r>
              <a:rPr lang="en-US" sz="1800" b="0" strike="noStrike" spc="-1" dirty="0">
                <a:solidFill>
                  <a:srgbClr val="000000"/>
                </a:solidFill>
                <a:latin typeface="Times New Roman"/>
                <a:ea typeface="DejaVu Sans"/>
              </a:rPr>
              <a:t>NBA Accredited UG Courses: AERO | CSE | ECE | EEE | MECH | MCT</a:t>
            </a:r>
            <a:br>
              <a:rPr sz="1800" dirty="0"/>
            </a:br>
            <a:r>
              <a:rPr lang="en-US" sz="1800" b="0" strike="noStrike" spc="-1" dirty="0">
                <a:solidFill>
                  <a:srgbClr val="000000"/>
                </a:solidFill>
                <a:latin typeface="Times New Roman"/>
                <a:ea typeface="DejaVu Sans"/>
              </a:rPr>
              <a:t>Nehru Gardens, </a:t>
            </a:r>
            <a:r>
              <a:rPr lang="en-US" sz="1800" b="0" strike="noStrike" spc="-1" dirty="0" err="1">
                <a:solidFill>
                  <a:srgbClr val="000000"/>
                </a:solidFill>
                <a:latin typeface="Times New Roman"/>
                <a:ea typeface="DejaVu Sans"/>
              </a:rPr>
              <a:t>T.M.Palayam</a:t>
            </a:r>
            <a:r>
              <a:rPr lang="en-US" sz="1800" b="0" strike="noStrike" spc="-1" dirty="0">
                <a:solidFill>
                  <a:srgbClr val="000000"/>
                </a:solidFill>
                <a:latin typeface="Times New Roman"/>
                <a:ea typeface="DejaVu Sans"/>
              </a:rPr>
              <a:t>, Coimbatore-641 105.   </a:t>
            </a:r>
            <a:br>
              <a:rPr sz="1800" dirty="0"/>
            </a:br>
            <a:endParaRPr lang="en-IN" sz="1800" b="0" strike="noStrike" spc="-1" dirty="0">
              <a:latin typeface="Arial"/>
            </a:endParaRPr>
          </a:p>
        </p:txBody>
      </p:sp>
      <p:sp>
        <p:nvSpPr>
          <p:cNvPr id="153" name="CustomShape 2"/>
          <p:cNvSpPr/>
          <p:nvPr/>
        </p:nvSpPr>
        <p:spPr>
          <a:xfrm>
            <a:off x="979560" y="4295160"/>
            <a:ext cx="3196800" cy="1733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a:lnSpc>
                <a:spcPct val="90000"/>
              </a:lnSpc>
              <a:spcBef>
                <a:spcPts val="1001"/>
              </a:spcBef>
              <a:buNone/>
            </a:pPr>
            <a:r>
              <a:rPr lang="en-US" sz="2000" b="1" strike="noStrike" spc="-1">
                <a:solidFill>
                  <a:srgbClr val="000000"/>
                </a:solidFill>
                <a:latin typeface="Times New Roman"/>
                <a:ea typeface="DejaVu Sans"/>
              </a:rPr>
              <a:t>Guide</a:t>
            </a:r>
            <a:endParaRPr lang="en-IN" sz="2000" b="0" strike="noStrike" spc="-1">
              <a:latin typeface="Arial"/>
            </a:endParaRPr>
          </a:p>
          <a:p>
            <a:pPr algn="ctr">
              <a:lnSpc>
                <a:spcPct val="90000"/>
              </a:lnSpc>
              <a:spcBef>
                <a:spcPts val="1001"/>
              </a:spcBef>
              <a:buNone/>
            </a:pPr>
            <a:r>
              <a:rPr lang="en-US" sz="2000" b="0" strike="noStrike" spc="-1">
                <a:solidFill>
                  <a:srgbClr val="000000"/>
                </a:solidFill>
                <a:latin typeface="Times New Roman"/>
                <a:ea typeface="DejaVu Sans"/>
              </a:rPr>
              <a:t>Ms. K. Sudhapriya</a:t>
            </a:r>
            <a:endParaRPr lang="en-IN" sz="2000" b="0" strike="noStrike" spc="-1">
              <a:latin typeface="Arial"/>
            </a:endParaRPr>
          </a:p>
          <a:p>
            <a:pPr algn="ctr">
              <a:lnSpc>
                <a:spcPct val="90000"/>
              </a:lnSpc>
              <a:spcBef>
                <a:spcPts val="1001"/>
              </a:spcBef>
              <a:buNone/>
            </a:pPr>
            <a:r>
              <a:rPr lang="en-US" sz="2000" b="0" strike="noStrike" spc="-1">
                <a:solidFill>
                  <a:srgbClr val="000000"/>
                </a:solidFill>
                <a:latin typeface="Times New Roman"/>
                <a:ea typeface="DejaVu Sans"/>
              </a:rPr>
              <a:t>Assistant Professor</a:t>
            </a:r>
            <a:endParaRPr lang="en-IN" sz="2000" b="0" strike="noStrike" spc="-1">
              <a:latin typeface="Arial"/>
            </a:endParaRPr>
          </a:p>
          <a:p>
            <a:pPr algn="ctr">
              <a:lnSpc>
                <a:spcPct val="90000"/>
              </a:lnSpc>
              <a:spcBef>
                <a:spcPts val="1001"/>
              </a:spcBef>
              <a:buNone/>
            </a:pPr>
            <a:r>
              <a:rPr lang="en-US" sz="2000" b="0" strike="noStrike" spc="-1">
                <a:solidFill>
                  <a:srgbClr val="000000"/>
                </a:solidFill>
                <a:latin typeface="Times New Roman"/>
                <a:ea typeface="DejaVu Sans"/>
              </a:rPr>
              <a:t>Department of Mechatronics </a:t>
            </a:r>
            <a:endParaRPr lang="en-IN" sz="2000" b="0" strike="noStrike" spc="-1">
              <a:latin typeface="Arial"/>
            </a:endParaRPr>
          </a:p>
          <a:p>
            <a:pPr algn="ctr">
              <a:lnSpc>
                <a:spcPct val="90000"/>
              </a:lnSpc>
              <a:spcBef>
                <a:spcPts val="1001"/>
              </a:spcBef>
              <a:buNone/>
            </a:pPr>
            <a:endParaRPr lang="en-IN" sz="2000" b="0" strike="noStrike" spc="-1">
              <a:latin typeface="Arial"/>
            </a:endParaRPr>
          </a:p>
          <a:p>
            <a:pPr algn="ctr">
              <a:lnSpc>
                <a:spcPct val="90000"/>
              </a:lnSpc>
              <a:spcBef>
                <a:spcPts val="1001"/>
              </a:spcBef>
              <a:buNone/>
            </a:pPr>
            <a:endParaRPr lang="en-IN" sz="2000" b="0" strike="noStrike" spc="-1">
              <a:latin typeface="Arial"/>
            </a:endParaRPr>
          </a:p>
          <a:p>
            <a:pPr algn="ctr">
              <a:lnSpc>
                <a:spcPct val="90000"/>
              </a:lnSpc>
              <a:spcBef>
                <a:spcPts val="1001"/>
              </a:spcBef>
              <a:buNone/>
            </a:pPr>
            <a:endParaRPr lang="en-IN" sz="2000" b="0" strike="noStrike" spc="-1">
              <a:latin typeface="Arial"/>
            </a:endParaRPr>
          </a:p>
        </p:txBody>
      </p:sp>
      <p:sp>
        <p:nvSpPr>
          <p:cNvPr id="154" name="CustomShape 3"/>
          <p:cNvSpPr/>
          <p:nvPr/>
        </p:nvSpPr>
        <p:spPr>
          <a:xfrm>
            <a:off x="6400800" y="4772880"/>
            <a:ext cx="5866200" cy="1844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a:lnSpc>
                <a:spcPct val="100000"/>
              </a:lnSpc>
              <a:spcBef>
                <a:spcPts val="1001"/>
              </a:spcBef>
              <a:buNone/>
            </a:pPr>
            <a:r>
              <a:rPr lang="en-US" sz="2100" b="0" strike="noStrike" spc="-1">
                <a:solidFill>
                  <a:srgbClr val="000000"/>
                </a:solidFill>
                <a:latin typeface="Times New Roman"/>
                <a:ea typeface="DejaVu Sans"/>
              </a:rPr>
              <a:t>Iyan Ali                - 721422115012</a:t>
            </a:r>
            <a:endParaRPr lang="en-IN" sz="2100" b="0" strike="noStrike" spc="-1">
              <a:latin typeface="Arial"/>
            </a:endParaRPr>
          </a:p>
          <a:p>
            <a:pPr algn="ctr">
              <a:lnSpc>
                <a:spcPct val="100000"/>
              </a:lnSpc>
              <a:spcBef>
                <a:spcPts val="1001"/>
              </a:spcBef>
              <a:buNone/>
            </a:pPr>
            <a:r>
              <a:rPr lang="en-US" sz="2100" b="0" strike="noStrike" spc="-1">
                <a:solidFill>
                  <a:srgbClr val="000000"/>
                </a:solidFill>
                <a:latin typeface="Times New Roman"/>
                <a:ea typeface="DejaVu Sans"/>
              </a:rPr>
              <a:t>Jishnu M              - 721422115016</a:t>
            </a:r>
            <a:endParaRPr lang="en-IN" sz="2100" b="0" strike="noStrike" spc="-1">
              <a:latin typeface="Arial"/>
            </a:endParaRPr>
          </a:p>
          <a:p>
            <a:pPr algn="ctr">
              <a:lnSpc>
                <a:spcPct val="100000"/>
              </a:lnSpc>
              <a:spcBef>
                <a:spcPts val="1001"/>
              </a:spcBef>
              <a:buNone/>
            </a:pPr>
            <a:r>
              <a:rPr lang="en-US" sz="2100" b="0" strike="noStrike" spc="-1">
                <a:solidFill>
                  <a:srgbClr val="000000"/>
                </a:solidFill>
                <a:latin typeface="Times New Roman"/>
                <a:ea typeface="DejaVu Sans"/>
              </a:rPr>
              <a:t>Shamil Saidalavi  - 721422115049</a:t>
            </a:r>
            <a:endParaRPr lang="en-IN" sz="2100" b="0" strike="noStrike" spc="-1">
              <a:latin typeface="Arial"/>
            </a:endParaRPr>
          </a:p>
          <a:p>
            <a:pPr algn="ctr">
              <a:lnSpc>
                <a:spcPct val="100000"/>
              </a:lnSpc>
              <a:spcBef>
                <a:spcPts val="1001"/>
              </a:spcBef>
              <a:buNone/>
            </a:pPr>
            <a:r>
              <a:rPr lang="en-US" sz="2100" b="0" strike="noStrike" spc="-1">
                <a:solidFill>
                  <a:srgbClr val="000000"/>
                </a:solidFill>
                <a:latin typeface="Times New Roman"/>
                <a:ea typeface="DejaVu Sans"/>
              </a:rPr>
              <a:t>Sreeger H             - 721422115050</a:t>
            </a:r>
            <a:endParaRPr lang="en-IN" sz="2100" b="0" strike="noStrike" spc="-1">
              <a:latin typeface="Arial"/>
            </a:endParaRPr>
          </a:p>
          <a:p>
            <a:pPr>
              <a:lnSpc>
                <a:spcPct val="100000"/>
              </a:lnSpc>
              <a:spcBef>
                <a:spcPts val="1001"/>
              </a:spcBef>
              <a:buNone/>
            </a:pPr>
            <a:endParaRPr lang="en-IN" sz="2100" b="0" strike="noStrike" spc="-1">
              <a:latin typeface="Arial"/>
            </a:endParaRPr>
          </a:p>
          <a:p>
            <a:pPr>
              <a:lnSpc>
                <a:spcPct val="100000"/>
              </a:lnSpc>
              <a:spcBef>
                <a:spcPts val="1001"/>
              </a:spcBef>
              <a:buNone/>
            </a:pPr>
            <a:endParaRPr lang="en-IN" sz="2100" b="0" strike="noStrike" spc="-1">
              <a:latin typeface="Arial"/>
            </a:endParaRPr>
          </a:p>
          <a:p>
            <a:pPr>
              <a:lnSpc>
                <a:spcPct val="100000"/>
              </a:lnSpc>
              <a:spcBef>
                <a:spcPts val="1001"/>
              </a:spcBef>
              <a:buNone/>
            </a:pPr>
            <a:endParaRPr lang="en-IN" sz="2100" b="0" strike="noStrike" spc="-1">
              <a:latin typeface="Arial"/>
            </a:endParaRPr>
          </a:p>
        </p:txBody>
      </p:sp>
      <p:sp>
        <p:nvSpPr>
          <p:cNvPr id="155" name="CustomShape 4"/>
          <p:cNvSpPr/>
          <p:nvPr/>
        </p:nvSpPr>
        <p:spPr>
          <a:xfrm>
            <a:off x="1584000" y="2163240"/>
            <a:ext cx="7856640" cy="158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a:lnSpc>
                <a:spcPct val="90000"/>
              </a:lnSpc>
              <a:spcBef>
                <a:spcPts val="1001"/>
              </a:spcBef>
              <a:buNone/>
            </a:pPr>
            <a:r>
              <a:rPr lang="en-US" sz="2000" b="1" strike="noStrike" spc="-1">
                <a:solidFill>
                  <a:srgbClr val="000000"/>
                </a:solidFill>
                <a:latin typeface="Times New Roman"/>
                <a:ea typeface="DejaVu Sans"/>
              </a:rPr>
              <a:t>        </a:t>
            </a:r>
            <a:endParaRPr lang="en-IN" sz="2000" b="0" strike="noStrike" spc="-1">
              <a:latin typeface="Arial"/>
            </a:endParaRPr>
          </a:p>
          <a:p>
            <a:pPr algn="ctr">
              <a:lnSpc>
                <a:spcPct val="90000"/>
              </a:lnSpc>
              <a:spcBef>
                <a:spcPts val="1001"/>
              </a:spcBef>
              <a:buNone/>
            </a:pPr>
            <a:r>
              <a:rPr lang="en-US" sz="2000" b="1" strike="noStrike" spc="-1">
                <a:solidFill>
                  <a:srgbClr val="000000"/>
                </a:solidFill>
                <a:latin typeface="Times New Roman"/>
                <a:ea typeface="DejaVu Sans"/>
              </a:rPr>
              <a:t>      DEPARTMENT OF MECHATRONICS ENGINEERING</a:t>
            </a:r>
            <a:endParaRPr lang="en-IN" sz="2000" b="0" strike="noStrike" spc="-1">
              <a:latin typeface="Arial"/>
            </a:endParaRPr>
          </a:p>
          <a:p>
            <a:pPr algn="ctr">
              <a:lnSpc>
                <a:spcPct val="90000"/>
              </a:lnSpc>
              <a:spcBef>
                <a:spcPts val="1001"/>
              </a:spcBef>
              <a:buNone/>
            </a:pPr>
            <a:endParaRPr lang="en-IN" sz="2000" b="0" strike="noStrike" spc="-1">
              <a:latin typeface="Arial"/>
            </a:endParaRPr>
          </a:p>
        </p:txBody>
      </p:sp>
      <p:sp>
        <p:nvSpPr>
          <p:cNvPr id="156" name="CustomShape 5"/>
          <p:cNvSpPr/>
          <p:nvPr/>
        </p:nvSpPr>
        <p:spPr>
          <a:xfrm>
            <a:off x="6501240" y="4277520"/>
            <a:ext cx="5189760" cy="53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1001"/>
              </a:spcBef>
              <a:buNone/>
            </a:pPr>
            <a:r>
              <a:rPr lang="en-US" sz="2000" b="1" strike="noStrike" spc="-1">
                <a:solidFill>
                  <a:srgbClr val="000000"/>
                </a:solidFill>
                <a:latin typeface="Times New Roman"/>
                <a:ea typeface="DejaVu Sans"/>
              </a:rPr>
              <a:t>Submitted by </a:t>
            </a:r>
            <a:endParaRPr lang="en-IN" sz="2000" b="0" strike="noStrike" spc="-1">
              <a:latin typeface="Arial"/>
            </a:endParaRPr>
          </a:p>
        </p:txBody>
      </p:sp>
      <p:sp>
        <p:nvSpPr>
          <p:cNvPr id="157" name="CustomShape 6"/>
          <p:cNvSpPr/>
          <p:nvPr/>
        </p:nvSpPr>
        <p:spPr>
          <a:xfrm>
            <a:off x="2795760" y="3342240"/>
            <a:ext cx="610560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000" b="1" strike="noStrike" spc="-1">
                <a:solidFill>
                  <a:srgbClr val="000000"/>
                </a:solidFill>
                <a:latin typeface="Times New Roman"/>
                <a:ea typeface="DejaVu Sans"/>
              </a:rPr>
              <a:t>MR3612     DESIGN AND FABRICATION PROJECT</a:t>
            </a:r>
            <a:endParaRPr lang="en-IN" sz="2000" b="0" strike="noStrike" spc="-1">
              <a:latin typeface="Arial"/>
            </a:endParaRPr>
          </a:p>
        </p:txBody>
      </p:sp>
      <p:pic>
        <p:nvPicPr>
          <p:cNvPr id="158" name="Picture 157"/>
          <p:cNvPicPr/>
          <p:nvPr/>
        </p:nvPicPr>
        <p:blipFill>
          <a:blip r:embed="rId2"/>
          <a:stretch/>
        </p:blipFill>
        <p:spPr>
          <a:xfrm>
            <a:off x="10165320" y="405360"/>
            <a:ext cx="1121760" cy="1126440"/>
          </a:xfrm>
          <a:prstGeom prst="rect">
            <a:avLst/>
          </a:prstGeom>
          <a:ln w="0">
            <a:noFill/>
          </a:ln>
        </p:spPr>
      </p:pic>
      <p:pic>
        <p:nvPicPr>
          <p:cNvPr id="159" name="Picture 158"/>
          <p:cNvPicPr/>
          <p:nvPr/>
        </p:nvPicPr>
        <p:blipFill>
          <a:blip r:embed="rId3"/>
          <a:stretch/>
        </p:blipFill>
        <p:spPr>
          <a:xfrm>
            <a:off x="457200" y="412560"/>
            <a:ext cx="1095480" cy="11401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80" name="CustomShape 1"/>
          <p:cNvSpPr/>
          <p:nvPr/>
        </p:nvSpPr>
        <p:spPr>
          <a:xfrm>
            <a:off x="838080" y="365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EXISTING SYSTEMS</a:t>
            </a:r>
            <a:endParaRPr lang="en-IN" sz="3600" b="0" strike="noStrike" spc="-1">
              <a:latin typeface="Arial"/>
            </a:endParaRPr>
          </a:p>
        </p:txBody>
      </p:sp>
      <p:sp>
        <p:nvSpPr>
          <p:cNvPr id="181" name="CustomShape 2"/>
          <p:cNvSpPr/>
          <p:nvPr/>
        </p:nvSpPr>
        <p:spPr>
          <a:xfrm>
            <a:off x="467640" y="1825560"/>
            <a:ext cx="10510920" cy="434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4640" algn="just">
              <a:lnSpc>
                <a:spcPct val="100000"/>
              </a:lnSpc>
              <a:spcBef>
                <a:spcPts val="400"/>
              </a:spcBef>
              <a:buClr>
                <a:srgbClr val="000000"/>
              </a:buClr>
              <a:buSzPct val="45000"/>
              <a:buFont typeface="Wingdings" charset="2"/>
              <a:buChar char=""/>
            </a:pPr>
            <a:r>
              <a:rPr lang="en-US" sz="2200" b="0" strike="noStrike" spc="-1">
                <a:solidFill>
                  <a:srgbClr val="000000"/>
                </a:solidFill>
                <a:latin typeface="Times New Roman"/>
                <a:ea typeface="DejaVu Sans"/>
              </a:rPr>
              <a:t>The current garbage collection systems are mostly:</a:t>
            </a:r>
            <a:endParaRPr lang="en-IN" sz="2200" b="0" strike="noStrike" spc="-1">
              <a:latin typeface="Arial"/>
            </a:endParaRPr>
          </a:p>
          <a:p>
            <a:pPr marL="228600" indent="-224640" algn="just">
              <a:lnSpc>
                <a:spcPct val="100000"/>
              </a:lnSpc>
              <a:spcBef>
                <a:spcPts val="400"/>
              </a:spcBef>
              <a:buClr>
                <a:srgbClr val="000000"/>
              </a:buClr>
              <a:buSzPct val="45000"/>
              <a:buFont typeface="Wingdings" charset="2"/>
              <a:buChar char=""/>
            </a:pPr>
            <a:r>
              <a:rPr lang="en-US" sz="2200" b="0" strike="noStrike" spc="-1">
                <a:solidFill>
                  <a:srgbClr val="000000"/>
                </a:solidFill>
                <a:latin typeface="Times New Roman"/>
                <a:ea typeface="DejaVu Sans"/>
              </a:rPr>
              <a:t>Manual and Time-Based: Garbage trucks follow fixed routes and schedules regardless of bin status.</a:t>
            </a:r>
            <a:endParaRPr lang="en-IN" sz="2200" b="0" strike="noStrike" spc="-1">
              <a:latin typeface="Arial"/>
            </a:endParaRPr>
          </a:p>
          <a:p>
            <a:pPr marL="228600" indent="-224640" algn="just">
              <a:lnSpc>
                <a:spcPct val="100000"/>
              </a:lnSpc>
              <a:spcBef>
                <a:spcPts val="400"/>
              </a:spcBef>
              <a:buClr>
                <a:srgbClr val="000000"/>
              </a:buClr>
              <a:buSzPct val="45000"/>
              <a:buFont typeface="Wingdings" charset="2"/>
              <a:buChar char=""/>
            </a:pPr>
            <a:r>
              <a:rPr lang="en-US" sz="2200" b="0" strike="noStrike" spc="-1">
                <a:solidFill>
                  <a:srgbClr val="000000"/>
                </a:solidFill>
                <a:latin typeface="Times New Roman"/>
                <a:ea typeface="DejaVu Sans"/>
              </a:rPr>
              <a:t>Lack of Real-Time Monitoring: Authorities are unaware of the fill levels of bins, leading to delayed response.</a:t>
            </a:r>
            <a:endParaRPr lang="en-IN" sz="2200" b="0" strike="noStrike" spc="-1">
              <a:latin typeface="Arial"/>
            </a:endParaRPr>
          </a:p>
          <a:p>
            <a:pPr marL="228600" indent="-224640" algn="just">
              <a:lnSpc>
                <a:spcPct val="100000"/>
              </a:lnSpc>
              <a:spcBef>
                <a:spcPts val="400"/>
              </a:spcBef>
              <a:buClr>
                <a:srgbClr val="000000"/>
              </a:buClr>
              <a:buSzPct val="45000"/>
              <a:buFont typeface="Wingdings" charset="2"/>
              <a:buChar char=""/>
            </a:pPr>
            <a:r>
              <a:rPr lang="en-US" sz="2200" b="0" strike="noStrike" spc="-1">
                <a:solidFill>
                  <a:srgbClr val="000000"/>
                </a:solidFill>
                <a:latin typeface="Times New Roman"/>
                <a:ea typeface="DejaVu Sans"/>
              </a:rPr>
              <a:t>Inefficiency and Cost: Waste of fuel, labor, and time in collecting partially filled or empty bins.</a:t>
            </a:r>
            <a:endParaRPr lang="en-IN" sz="2200" b="0" strike="noStrike" spc="-1">
              <a:latin typeface="Arial"/>
            </a:endParaRPr>
          </a:p>
          <a:p>
            <a:pPr marL="228600" indent="-224640" algn="just">
              <a:lnSpc>
                <a:spcPct val="100000"/>
              </a:lnSpc>
              <a:spcBef>
                <a:spcPts val="400"/>
              </a:spcBef>
              <a:buClr>
                <a:srgbClr val="000000"/>
              </a:buClr>
              <a:buSzPct val="45000"/>
              <a:buFont typeface="Wingdings" charset="2"/>
              <a:buChar char=""/>
            </a:pPr>
            <a:r>
              <a:rPr lang="en-US" sz="2200" b="0" strike="noStrike" spc="-1">
                <a:solidFill>
                  <a:srgbClr val="000000"/>
                </a:solidFill>
                <a:latin typeface="Times New Roman"/>
                <a:ea typeface="DejaVu Sans"/>
              </a:rPr>
              <a:t>Environmental and Health Issues: Overflowing bins contribute to unsanitary conditions, bad odors, and pollution.</a:t>
            </a:r>
            <a:endParaRPr lang="en-IN" sz="2200" b="0" strike="noStrike" spc="-1">
              <a:latin typeface="Arial"/>
            </a:endParaRPr>
          </a:p>
          <a:p>
            <a:pPr marL="228600" indent="-224640" algn="just">
              <a:lnSpc>
                <a:spcPct val="90000"/>
              </a:lnSpc>
              <a:spcBef>
                <a:spcPts val="1001"/>
              </a:spcBef>
              <a:buClr>
                <a:srgbClr val="000000"/>
              </a:buClr>
              <a:buSzPct val="45000"/>
              <a:buFont typeface="Wingdings" charset="2"/>
              <a:buChar char=""/>
            </a:pPr>
            <a:r>
              <a:rPr lang="en-US" sz="2200" b="0" strike="noStrike" spc="-1">
                <a:solidFill>
                  <a:srgbClr val="000000"/>
                </a:solidFill>
                <a:latin typeface="Times New Roman"/>
                <a:ea typeface="DejaVu Sans"/>
              </a:rPr>
              <a:t>These issues necessitate a smarter and more adaptive solution.</a:t>
            </a:r>
            <a:endParaRPr lang="en-IN" sz="2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82" name="CustomShape 1"/>
          <p:cNvSpPr/>
          <p:nvPr/>
        </p:nvSpPr>
        <p:spPr>
          <a:xfrm>
            <a:off x="569520" y="491760"/>
            <a:ext cx="10968840" cy="547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buNone/>
            </a:pPr>
            <a:r>
              <a:rPr lang="en-US" sz="3600" b="1" u="sng" strike="noStrike" spc="-1">
                <a:solidFill>
                  <a:srgbClr val="000000"/>
                </a:solidFill>
                <a:uFillTx/>
                <a:latin typeface="Times New Roman"/>
                <a:ea typeface="DejaVu Sans"/>
              </a:rPr>
              <a:t>PROPOSED SYSTEM</a:t>
            </a:r>
            <a:endParaRPr lang="en-IN" sz="3600" b="0" strike="noStrike" spc="-1">
              <a:latin typeface="Arial"/>
            </a:endParaRPr>
          </a:p>
        </p:txBody>
      </p:sp>
      <p:sp>
        <p:nvSpPr>
          <p:cNvPr id="183" name="CustomShape 2"/>
          <p:cNvSpPr/>
          <p:nvPr/>
        </p:nvSpPr>
        <p:spPr>
          <a:xfrm>
            <a:off x="939240" y="1786320"/>
            <a:ext cx="10968840" cy="3973680"/>
          </a:xfrm>
          <a:prstGeom prst="rect">
            <a:avLst/>
          </a:prstGeom>
          <a:noFill/>
          <a:ln w="0">
            <a:noFill/>
          </a:ln>
        </p:spPr>
        <p:style>
          <a:lnRef idx="0">
            <a:scrgbClr r="0" g="0" b="0"/>
          </a:lnRef>
          <a:fillRef idx="0">
            <a:scrgbClr r="0" g="0" b="0"/>
          </a:fillRef>
          <a:effectRef idx="0">
            <a:scrgbClr r="0" g="0" b="0"/>
          </a:effectRef>
          <a:fontRef idx="minor"/>
        </p:style>
      </p:sp>
      <p:sp>
        <p:nvSpPr>
          <p:cNvPr id="184" name="CustomShape 3"/>
          <p:cNvSpPr/>
          <p:nvPr/>
        </p:nvSpPr>
        <p:spPr>
          <a:xfrm>
            <a:off x="548640" y="1284840"/>
            <a:ext cx="11061720" cy="5117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The proposed IoT - based Garbage Disposal System involves:</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Smart Bins: Each bin is equipped with IR sensors to measure the garbage level.</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Micro-controller Unit (ESP32): Processes sensor data and controls the IoT module.</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IoT Communication Module (Wi-Fi,GSM): Transmits real-time data to a central server or cloud platform.</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Central Monitoring Dashboard: Displays bin status (Empty,Half,Full) and generates alerts for full bins.</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Mobile App/Web Interface: Enables sanitation workers or administrators to track bin status and optimize collection routes.</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Optional Add-on: GPS tracking.</a:t>
            </a:r>
            <a:endParaRPr lang="en-IN" sz="2200" b="0" strike="noStrike" spc="-1">
              <a:latin typeface="Arial"/>
            </a:endParaRPr>
          </a:p>
          <a:p>
            <a:pPr algn="just">
              <a:lnSpc>
                <a:spcPct val="100000"/>
              </a:lnSpc>
              <a:buNone/>
            </a:pP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u="sng" strike="noStrike" spc="-1">
                <a:solidFill>
                  <a:srgbClr val="000000"/>
                </a:solidFill>
                <a:uFillTx/>
                <a:latin typeface="Times New Roman"/>
                <a:ea typeface="DejaVu Sans"/>
              </a:rPr>
              <a:t>Working</a:t>
            </a:r>
            <a:r>
              <a:rPr lang="en-US" sz="2200" b="0" strike="noStrike" spc="-1">
                <a:solidFill>
                  <a:srgbClr val="000000"/>
                </a:solidFill>
                <a:latin typeface="Times New Roman"/>
                <a:ea typeface="DejaVu Sans"/>
              </a:rPr>
              <a:t>:</a:t>
            </a:r>
            <a:endParaRPr lang="en-IN" sz="2200" b="0" strike="noStrike" spc="-1">
              <a:latin typeface="Arial"/>
            </a:endParaRPr>
          </a:p>
          <a:p>
            <a:pPr marL="219600" indent="-2196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When the garbage level in any bin reaches a predefined threshold, the system sends a notification to the server. The server updates the dashboard, and an alert is sent to waste management personnel to collect the waste.</a:t>
            </a:r>
            <a:endParaRPr lang="en-IN" sz="22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85" name="CustomShape 1"/>
          <p:cNvSpPr/>
          <p:nvPr/>
        </p:nvSpPr>
        <p:spPr>
          <a:xfrm>
            <a:off x="822960" y="365760"/>
            <a:ext cx="10510920" cy="547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buNone/>
            </a:pPr>
            <a:r>
              <a:rPr lang="en-US" sz="3600" b="1" u="sng" strike="noStrike" spc="-1">
                <a:solidFill>
                  <a:srgbClr val="000000"/>
                </a:solidFill>
                <a:uFillTx/>
                <a:latin typeface="Times New Roman"/>
                <a:ea typeface="DejaVu Sans"/>
              </a:rPr>
              <a:t>BLOCK DIAGRAM</a:t>
            </a:r>
            <a:endParaRPr lang="en-IN" sz="3600" b="0" strike="noStrike" spc="-1">
              <a:latin typeface="Arial"/>
            </a:endParaRPr>
          </a:p>
        </p:txBody>
      </p:sp>
      <p:sp>
        <p:nvSpPr>
          <p:cNvPr id="186" name="CustomShape 2"/>
          <p:cNvSpPr/>
          <p:nvPr/>
        </p:nvSpPr>
        <p:spPr>
          <a:xfrm>
            <a:off x="3474720" y="2834640"/>
            <a:ext cx="2007360" cy="11844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ESP 32</a:t>
            </a:r>
            <a:endParaRPr lang="en-IN" sz="1800" b="0" strike="noStrike" spc="-1">
              <a:latin typeface="Arial"/>
            </a:endParaRPr>
          </a:p>
        </p:txBody>
      </p:sp>
      <p:sp>
        <p:nvSpPr>
          <p:cNvPr id="187" name="CustomShape 3"/>
          <p:cNvSpPr/>
          <p:nvPr/>
        </p:nvSpPr>
        <p:spPr>
          <a:xfrm>
            <a:off x="5946480" y="5029200"/>
            <a:ext cx="1184400" cy="1184400"/>
          </a:xfrm>
          <a:prstGeom prst="ellipse">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Servo</a:t>
            </a:r>
            <a:endParaRPr lang="en-IN" sz="1800" b="0" strike="noStrike" spc="-1">
              <a:latin typeface="Arial"/>
            </a:endParaRPr>
          </a:p>
          <a:p>
            <a:pPr algn="ctr">
              <a:lnSpc>
                <a:spcPct val="100000"/>
              </a:lnSpc>
              <a:buNone/>
            </a:pPr>
            <a:r>
              <a:rPr lang="en-US" sz="1800" b="0" strike="noStrike" spc="-1">
                <a:solidFill>
                  <a:srgbClr val="000000"/>
                </a:solidFill>
                <a:latin typeface="Arial"/>
                <a:ea typeface="DejaVu Sans"/>
              </a:rPr>
              <a:t>Motor</a:t>
            </a:r>
            <a:endParaRPr lang="en-IN" sz="1800" b="0" strike="noStrike" spc="-1">
              <a:latin typeface="Arial"/>
            </a:endParaRPr>
          </a:p>
        </p:txBody>
      </p:sp>
      <p:sp>
        <p:nvSpPr>
          <p:cNvPr id="188" name="CustomShape 4"/>
          <p:cNvSpPr/>
          <p:nvPr/>
        </p:nvSpPr>
        <p:spPr>
          <a:xfrm>
            <a:off x="5303520" y="2926080"/>
            <a:ext cx="1001520" cy="1001520"/>
          </a:xfrm>
          <a:custGeom>
            <a:avLst/>
            <a:gdLst/>
            <a:ahLst/>
            <a:cxnLst/>
            <a:rect l="l" t="t" r="r" b="b"/>
            <a:pathLst>
              <a:path w="2796" h="2796">
                <a:moveTo>
                  <a:pt x="465" y="0"/>
                </a:moveTo>
                <a:cubicBezTo>
                  <a:pt x="232" y="0"/>
                  <a:pt x="0" y="232"/>
                  <a:pt x="0" y="465"/>
                </a:cubicBezTo>
                <a:lnTo>
                  <a:pt x="0" y="2329"/>
                </a:lnTo>
                <a:cubicBezTo>
                  <a:pt x="0" y="2562"/>
                  <a:pt x="232" y="2795"/>
                  <a:pt x="465" y="2795"/>
                </a:cubicBezTo>
                <a:lnTo>
                  <a:pt x="2329" y="2795"/>
                </a:lnTo>
                <a:cubicBezTo>
                  <a:pt x="2562" y="2795"/>
                  <a:pt x="2795" y="2562"/>
                  <a:pt x="2795" y="2329"/>
                </a:cubicBezTo>
                <a:lnTo>
                  <a:pt x="2795" y="465"/>
                </a:lnTo>
                <a:cubicBezTo>
                  <a:pt x="2795" y="232"/>
                  <a:pt x="2562" y="0"/>
                  <a:pt x="2329" y="0"/>
                </a:cubicBezTo>
                <a:lnTo>
                  <a:pt x="46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GSM</a:t>
            </a:r>
            <a:endParaRPr lang="en-IN" sz="1800" b="0" strike="noStrike" spc="-1">
              <a:latin typeface="Arial"/>
            </a:endParaRPr>
          </a:p>
        </p:txBody>
      </p:sp>
      <p:sp>
        <p:nvSpPr>
          <p:cNvPr id="189" name="CustomShape 5"/>
          <p:cNvSpPr/>
          <p:nvPr/>
        </p:nvSpPr>
        <p:spPr>
          <a:xfrm>
            <a:off x="7680960" y="2743200"/>
            <a:ext cx="1275840" cy="1184400"/>
          </a:xfrm>
          <a:custGeom>
            <a:avLst/>
            <a:gdLst/>
            <a:ahLst/>
            <a:cxn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SMS</a:t>
            </a:r>
            <a:endParaRPr lang="en-IN" sz="1800" b="0" strike="noStrike" spc="-1">
              <a:latin typeface="Arial"/>
            </a:endParaRPr>
          </a:p>
          <a:p>
            <a:pPr algn="ctr">
              <a:lnSpc>
                <a:spcPct val="100000"/>
              </a:lnSpc>
              <a:buNone/>
            </a:pPr>
            <a:r>
              <a:rPr lang="en-US" sz="1800" b="0" strike="noStrike" spc="-1">
                <a:solidFill>
                  <a:srgbClr val="000000"/>
                </a:solidFill>
                <a:latin typeface="Arial"/>
                <a:ea typeface="DejaVu Sans"/>
              </a:rPr>
              <a:t>Alert</a:t>
            </a:r>
            <a:endParaRPr lang="en-IN" sz="1800" b="0" strike="noStrike" spc="-1">
              <a:latin typeface="Arial"/>
            </a:endParaRPr>
          </a:p>
        </p:txBody>
      </p:sp>
      <p:sp>
        <p:nvSpPr>
          <p:cNvPr id="190" name="CustomShape 6"/>
          <p:cNvSpPr/>
          <p:nvPr/>
        </p:nvSpPr>
        <p:spPr>
          <a:xfrm flipV="1">
            <a:off x="6675120" y="319608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191" name="CustomShape 7"/>
          <p:cNvSpPr/>
          <p:nvPr/>
        </p:nvSpPr>
        <p:spPr>
          <a:xfrm flipV="1">
            <a:off x="7215120" y="319608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192" name="CustomShape 8"/>
          <p:cNvSpPr/>
          <p:nvPr/>
        </p:nvSpPr>
        <p:spPr>
          <a:xfrm flipV="1">
            <a:off x="9267120" y="319608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193" name="CustomShape 9"/>
          <p:cNvSpPr/>
          <p:nvPr/>
        </p:nvSpPr>
        <p:spPr>
          <a:xfrm flipV="1">
            <a:off x="9786960" y="319608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194" name="CustomShape 10"/>
          <p:cNvSpPr/>
          <p:nvPr/>
        </p:nvSpPr>
        <p:spPr>
          <a:xfrm>
            <a:off x="10505880" y="2834640"/>
            <a:ext cx="829080" cy="1001520"/>
          </a:xfrm>
          <a:custGeom>
            <a:avLst/>
            <a:gdLst/>
            <a:ahLst/>
            <a:cxnLst/>
            <a:rect l="l" t="t" r="r" b="b"/>
            <a:pathLst>
              <a:path w="2034" h="2796">
                <a:moveTo>
                  <a:pt x="338" y="0"/>
                </a:moveTo>
                <a:cubicBezTo>
                  <a:pt x="169" y="0"/>
                  <a:pt x="0" y="169"/>
                  <a:pt x="0" y="338"/>
                </a:cubicBezTo>
                <a:lnTo>
                  <a:pt x="0" y="2456"/>
                </a:lnTo>
                <a:cubicBezTo>
                  <a:pt x="0" y="2625"/>
                  <a:pt x="169" y="2795"/>
                  <a:pt x="338" y="2795"/>
                </a:cubicBezTo>
                <a:lnTo>
                  <a:pt x="1694" y="2795"/>
                </a:lnTo>
                <a:cubicBezTo>
                  <a:pt x="1863" y="2795"/>
                  <a:pt x="2033" y="2625"/>
                  <a:pt x="2033" y="2456"/>
                </a:cubicBezTo>
                <a:lnTo>
                  <a:pt x="2033" y="338"/>
                </a:lnTo>
                <a:cubicBezTo>
                  <a:pt x="2033" y="169"/>
                  <a:pt x="1863" y="0"/>
                  <a:pt x="1694" y="0"/>
                </a:cubicBezTo>
                <a:lnTo>
                  <a:pt x="338"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Phone</a:t>
            </a:r>
            <a:endParaRPr lang="en-IN" sz="1800" b="0" strike="noStrike" spc="-1">
              <a:latin typeface="Arial"/>
            </a:endParaRPr>
          </a:p>
        </p:txBody>
      </p:sp>
      <p:sp>
        <p:nvSpPr>
          <p:cNvPr id="195" name="CustomShape 11"/>
          <p:cNvSpPr/>
          <p:nvPr/>
        </p:nvSpPr>
        <p:spPr>
          <a:xfrm>
            <a:off x="6860880" y="5120640"/>
            <a:ext cx="1001520" cy="1001520"/>
          </a:xfrm>
          <a:custGeom>
            <a:avLst/>
            <a:gdLst/>
            <a:ahLst/>
            <a:cxnLst/>
            <a:rect l="l" t="t" r="r" b="b"/>
            <a:pathLst>
              <a:path w="2796" h="2796">
                <a:moveTo>
                  <a:pt x="465" y="0"/>
                </a:moveTo>
                <a:cubicBezTo>
                  <a:pt x="232" y="0"/>
                  <a:pt x="0" y="232"/>
                  <a:pt x="0" y="465"/>
                </a:cubicBezTo>
                <a:lnTo>
                  <a:pt x="0" y="2329"/>
                </a:lnTo>
                <a:cubicBezTo>
                  <a:pt x="0" y="2562"/>
                  <a:pt x="232" y="2795"/>
                  <a:pt x="465" y="2795"/>
                </a:cubicBezTo>
                <a:lnTo>
                  <a:pt x="2329" y="2795"/>
                </a:lnTo>
                <a:cubicBezTo>
                  <a:pt x="2562" y="2795"/>
                  <a:pt x="2795" y="2562"/>
                  <a:pt x="2795" y="2329"/>
                </a:cubicBezTo>
                <a:lnTo>
                  <a:pt x="2795" y="465"/>
                </a:lnTo>
                <a:cubicBezTo>
                  <a:pt x="2795" y="232"/>
                  <a:pt x="2562" y="0"/>
                  <a:pt x="2329" y="0"/>
                </a:cubicBezTo>
                <a:lnTo>
                  <a:pt x="46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Sorter</a:t>
            </a:r>
            <a:endParaRPr lang="en-IN" sz="1800" b="0" strike="noStrike" spc="-1">
              <a:latin typeface="Arial"/>
            </a:endParaRPr>
          </a:p>
        </p:txBody>
      </p:sp>
      <p:sp>
        <p:nvSpPr>
          <p:cNvPr id="196" name="CustomShape 12"/>
          <p:cNvSpPr/>
          <p:nvPr/>
        </p:nvSpPr>
        <p:spPr>
          <a:xfrm>
            <a:off x="548640" y="5358600"/>
            <a:ext cx="1458720" cy="957240"/>
          </a:xfrm>
          <a:custGeom>
            <a:avLst/>
            <a:gdLst/>
            <a:ahLst/>
            <a:cxnLst/>
            <a:rect l="l" t="t" r="r" b="b"/>
            <a:pathLst>
              <a:path w="4065" h="2673">
                <a:moveTo>
                  <a:pt x="445" y="0"/>
                </a:moveTo>
                <a:cubicBezTo>
                  <a:pt x="222" y="0"/>
                  <a:pt x="0" y="222"/>
                  <a:pt x="0" y="445"/>
                </a:cubicBezTo>
                <a:lnTo>
                  <a:pt x="0" y="2226"/>
                </a:lnTo>
                <a:cubicBezTo>
                  <a:pt x="0" y="2449"/>
                  <a:pt x="222" y="2672"/>
                  <a:pt x="445" y="2672"/>
                </a:cubicBezTo>
                <a:lnTo>
                  <a:pt x="3619" y="2672"/>
                </a:lnTo>
                <a:cubicBezTo>
                  <a:pt x="3841" y="2672"/>
                  <a:pt x="4064" y="2449"/>
                  <a:pt x="4064" y="2226"/>
                </a:cubicBezTo>
                <a:lnTo>
                  <a:pt x="4064" y="445"/>
                </a:lnTo>
                <a:cubicBezTo>
                  <a:pt x="4064" y="222"/>
                  <a:pt x="3841" y="0"/>
                  <a:pt x="3619" y="0"/>
                </a:cubicBezTo>
                <a:lnTo>
                  <a:pt x="44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Moisture</a:t>
            </a:r>
            <a:endParaRPr lang="en-IN" sz="1800" b="0" strike="noStrike" spc="-1">
              <a:latin typeface="Arial"/>
            </a:endParaRPr>
          </a:p>
          <a:p>
            <a:pPr algn="ctr">
              <a:lnSpc>
                <a:spcPct val="100000"/>
              </a:lnSpc>
              <a:buNone/>
            </a:pPr>
            <a:r>
              <a:rPr lang="en-US" sz="1800" b="0" strike="noStrike" spc="-1">
                <a:solidFill>
                  <a:srgbClr val="000000"/>
                </a:solidFill>
                <a:latin typeface="Arial"/>
                <a:ea typeface="DejaVu Sans"/>
              </a:rPr>
              <a:t>Sensor</a:t>
            </a:r>
            <a:endParaRPr lang="en-IN" sz="1800" b="0" strike="noStrike" spc="-1">
              <a:latin typeface="Arial"/>
            </a:endParaRPr>
          </a:p>
        </p:txBody>
      </p:sp>
      <p:sp>
        <p:nvSpPr>
          <p:cNvPr id="197" name="CustomShape 13"/>
          <p:cNvSpPr/>
          <p:nvPr/>
        </p:nvSpPr>
        <p:spPr>
          <a:xfrm>
            <a:off x="548640" y="3840480"/>
            <a:ext cx="1458720" cy="957240"/>
          </a:xfrm>
          <a:custGeom>
            <a:avLst/>
            <a:gdLst/>
            <a:ahLst/>
            <a:cxnLst/>
            <a:rect l="l" t="t" r="r" b="b"/>
            <a:pathLst>
              <a:path w="4065" h="2673">
                <a:moveTo>
                  <a:pt x="445" y="0"/>
                </a:moveTo>
                <a:cubicBezTo>
                  <a:pt x="222" y="0"/>
                  <a:pt x="0" y="222"/>
                  <a:pt x="0" y="445"/>
                </a:cubicBezTo>
                <a:lnTo>
                  <a:pt x="0" y="2226"/>
                </a:lnTo>
                <a:cubicBezTo>
                  <a:pt x="0" y="2449"/>
                  <a:pt x="222" y="2672"/>
                  <a:pt x="445" y="2672"/>
                </a:cubicBezTo>
                <a:lnTo>
                  <a:pt x="3619" y="2672"/>
                </a:lnTo>
                <a:cubicBezTo>
                  <a:pt x="3841" y="2672"/>
                  <a:pt x="4064" y="2449"/>
                  <a:pt x="4064" y="2226"/>
                </a:cubicBezTo>
                <a:lnTo>
                  <a:pt x="4064" y="445"/>
                </a:lnTo>
                <a:cubicBezTo>
                  <a:pt x="4064" y="222"/>
                  <a:pt x="3841" y="0"/>
                  <a:pt x="3619" y="0"/>
                </a:cubicBezTo>
                <a:lnTo>
                  <a:pt x="44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IR Sensor 2</a:t>
            </a:r>
            <a:endParaRPr lang="en-IN" sz="1800" b="0" strike="noStrike" spc="-1">
              <a:latin typeface="Arial"/>
            </a:endParaRPr>
          </a:p>
        </p:txBody>
      </p:sp>
      <p:sp>
        <p:nvSpPr>
          <p:cNvPr id="198" name="CustomShape 14"/>
          <p:cNvSpPr/>
          <p:nvPr/>
        </p:nvSpPr>
        <p:spPr>
          <a:xfrm>
            <a:off x="4206240" y="2011680"/>
            <a:ext cx="1001520" cy="1001520"/>
          </a:xfrm>
          <a:custGeom>
            <a:avLst/>
            <a:gdLst/>
            <a:ahLst/>
            <a:cxnLst/>
            <a:rect l="l" t="t" r="r" b="b"/>
            <a:pathLst>
              <a:path w="2796" h="2796">
                <a:moveTo>
                  <a:pt x="465" y="0"/>
                </a:moveTo>
                <a:cubicBezTo>
                  <a:pt x="232" y="0"/>
                  <a:pt x="0" y="232"/>
                  <a:pt x="0" y="465"/>
                </a:cubicBezTo>
                <a:lnTo>
                  <a:pt x="0" y="2329"/>
                </a:lnTo>
                <a:cubicBezTo>
                  <a:pt x="0" y="2562"/>
                  <a:pt x="232" y="2795"/>
                  <a:pt x="465" y="2795"/>
                </a:cubicBezTo>
                <a:lnTo>
                  <a:pt x="2329" y="2795"/>
                </a:lnTo>
                <a:cubicBezTo>
                  <a:pt x="2562" y="2795"/>
                  <a:pt x="2795" y="2562"/>
                  <a:pt x="2795" y="2329"/>
                </a:cubicBezTo>
                <a:lnTo>
                  <a:pt x="2795" y="465"/>
                </a:lnTo>
                <a:cubicBezTo>
                  <a:pt x="2795" y="232"/>
                  <a:pt x="2562" y="0"/>
                  <a:pt x="2329" y="0"/>
                </a:cubicBezTo>
                <a:lnTo>
                  <a:pt x="46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Wi-Fi</a:t>
            </a:r>
            <a:endParaRPr lang="en-IN" sz="1800" b="0" strike="noStrike" spc="-1">
              <a:latin typeface="Arial"/>
            </a:endParaRPr>
          </a:p>
        </p:txBody>
      </p:sp>
      <p:sp>
        <p:nvSpPr>
          <p:cNvPr id="199" name="CustomShape 15"/>
          <p:cNvSpPr/>
          <p:nvPr/>
        </p:nvSpPr>
        <p:spPr>
          <a:xfrm>
            <a:off x="551520" y="2333160"/>
            <a:ext cx="1458720" cy="957240"/>
          </a:xfrm>
          <a:custGeom>
            <a:avLst/>
            <a:gdLst/>
            <a:ahLst/>
            <a:cxnLst/>
            <a:rect l="l" t="t" r="r" b="b"/>
            <a:pathLst>
              <a:path w="4065" h="2673">
                <a:moveTo>
                  <a:pt x="445" y="0"/>
                </a:moveTo>
                <a:cubicBezTo>
                  <a:pt x="222" y="0"/>
                  <a:pt x="0" y="222"/>
                  <a:pt x="0" y="445"/>
                </a:cubicBezTo>
                <a:lnTo>
                  <a:pt x="0" y="2226"/>
                </a:lnTo>
                <a:cubicBezTo>
                  <a:pt x="0" y="2449"/>
                  <a:pt x="222" y="2672"/>
                  <a:pt x="445" y="2672"/>
                </a:cubicBezTo>
                <a:lnTo>
                  <a:pt x="3619" y="2672"/>
                </a:lnTo>
                <a:cubicBezTo>
                  <a:pt x="3841" y="2672"/>
                  <a:pt x="4064" y="2449"/>
                  <a:pt x="4064" y="2226"/>
                </a:cubicBezTo>
                <a:lnTo>
                  <a:pt x="4064" y="445"/>
                </a:lnTo>
                <a:cubicBezTo>
                  <a:pt x="4064" y="222"/>
                  <a:pt x="3841" y="0"/>
                  <a:pt x="3619" y="0"/>
                </a:cubicBezTo>
                <a:lnTo>
                  <a:pt x="44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IR Sensor 1</a:t>
            </a:r>
            <a:endParaRPr lang="en-IN" sz="1800" b="0" strike="noStrike" spc="-1">
              <a:latin typeface="Arial"/>
            </a:endParaRPr>
          </a:p>
        </p:txBody>
      </p:sp>
      <p:sp>
        <p:nvSpPr>
          <p:cNvPr id="200" name="CustomShape 16"/>
          <p:cNvSpPr/>
          <p:nvPr/>
        </p:nvSpPr>
        <p:spPr>
          <a:xfrm>
            <a:off x="548640" y="914400"/>
            <a:ext cx="1458720" cy="957240"/>
          </a:xfrm>
          <a:custGeom>
            <a:avLst/>
            <a:gdLst/>
            <a:ahLst/>
            <a:cxnLst/>
            <a:rect l="l" t="t" r="r" b="b"/>
            <a:pathLst>
              <a:path w="4065" h="2673">
                <a:moveTo>
                  <a:pt x="445" y="0"/>
                </a:moveTo>
                <a:cubicBezTo>
                  <a:pt x="222" y="0"/>
                  <a:pt x="0" y="222"/>
                  <a:pt x="0" y="445"/>
                </a:cubicBezTo>
                <a:lnTo>
                  <a:pt x="0" y="2226"/>
                </a:lnTo>
                <a:cubicBezTo>
                  <a:pt x="0" y="2449"/>
                  <a:pt x="222" y="2672"/>
                  <a:pt x="445" y="2672"/>
                </a:cubicBezTo>
                <a:lnTo>
                  <a:pt x="3619" y="2672"/>
                </a:lnTo>
                <a:cubicBezTo>
                  <a:pt x="3841" y="2672"/>
                  <a:pt x="4064" y="2449"/>
                  <a:pt x="4064" y="2226"/>
                </a:cubicBezTo>
                <a:lnTo>
                  <a:pt x="4064" y="445"/>
                </a:lnTo>
                <a:cubicBezTo>
                  <a:pt x="4064" y="222"/>
                  <a:pt x="3841" y="0"/>
                  <a:pt x="3619" y="0"/>
                </a:cubicBezTo>
                <a:lnTo>
                  <a:pt x="445" y="0"/>
                </a:lnTo>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Ultrasonic</a:t>
            </a:r>
            <a:endParaRPr lang="en-IN" sz="1800" b="0" strike="noStrike" spc="-1">
              <a:latin typeface="Arial"/>
            </a:endParaRPr>
          </a:p>
          <a:p>
            <a:pPr algn="ctr">
              <a:lnSpc>
                <a:spcPct val="100000"/>
              </a:lnSpc>
              <a:buNone/>
            </a:pPr>
            <a:r>
              <a:rPr lang="en-US" sz="1800" b="0" strike="noStrike" spc="-1">
                <a:solidFill>
                  <a:srgbClr val="000000"/>
                </a:solidFill>
                <a:latin typeface="Arial"/>
                <a:ea typeface="DejaVu Sans"/>
              </a:rPr>
              <a:t>Sensor</a:t>
            </a:r>
            <a:endParaRPr lang="en-IN" sz="1800" b="0" strike="noStrike" spc="-1">
              <a:latin typeface="Arial"/>
            </a:endParaRPr>
          </a:p>
        </p:txBody>
      </p:sp>
      <p:sp>
        <p:nvSpPr>
          <p:cNvPr id="201" name="Line 17"/>
          <p:cNvSpPr/>
          <p:nvPr/>
        </p:nvSpPr>
        <p:spPr>
          <a:xfrm>
            <a:off x="2008800" y="1188720"/>
            <a:ext cx="1465920" cy="17373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02" name="Line 18"/>
          <p:cNvSpPr/>
          <p:nvPr/>
        </p:nvSpPr>
        <p:spPr>
          <a:xfrm>
            <a:off x="2008800" y="2560320"/>
            <a:ext cx="1465920" cy="6400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03" name="Line 19"/>
          <p:cNvSpPr/>
          <p:nvPr/>
        </p:nvSpPr>
        <p:spPr>
          <a:xfrm flipV="1">
            <a:off x="2008800" y="3474720"/>
            <a:ext cx="1465920" cy="54864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04" name="Line 20"/>
          <p:cNvSpPr/>
          <p:nvPr/>
        </p:nvSpPr>
        <p:spPr>
          <a:xfrm flipV="1">
            <a:off x="2008800" y="3840480"/>
            <a:ext cx="1465920" cy="17373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05" name="CustomShape 21"/>
          <p:cNvSpPr/>
          <p:nvPr/>
        </p:nvSpPr>
        <p:spPr>
          <a:xfrm flipV="1">
            <a:off x="6949440" y="109872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06" name="CustomShape 22"/>
          <p:cNvSpPr/>
          <p:nvPr/>
        </p:nvSpPr>
        <p:spPr>
          <a:xfrm flipV="1">
            <a:off x="9498600" y="104040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07" name="CustomShape 23"/>
          <p:cNvSpPr/>
          <p:nvPr/>
        </p:nvSpPr>
        <p:spPr>
          <a:xfrm flipV="1">
            <a:off x="10424160" y="137016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08" name="CustomShape 24"/>
          <p:cNvSpPr/>
          <p:nvPr/>
        </p:nvSpPr>
        <p:spPr>
          <a:xfrm flipV="1">
            <a:off x="10884240" y="210168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09" name="CustomShape 25"/>
          <p:cNvSpPr/>
          <p:nvPr/>
        </p:nvSpPr>
        <p:spPr>
          <a:xfrm flipV="1">
            <a:off x="6126480" y="119016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10" name="CustomShape 26"/>
          <p:cNvSpPr/>
          <p:nvPr/>
        </p:nvSpPr>
        <p:spPr>
          <a:xfrm flipV="1">
            <a:off x="5394960" y="1647360"/>
            <a:ext cx="178560" cy="270000"/>
          </a:xfrm>
          <a:prstGeom prst="rect">
            <a:avLst/>
          </a:pr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sp>
      <p:sp>
        <p:nvSpPr>
          <p:cNvPr id="211" name="CustomShape 27"/>
          <p:cNvSpPr/>
          <p:nvPr/>
        </p:nvSpPr>
        <p:spPr>
          <a:xfrm>
            <a:off x="7680960" y="913680"/>
            <a:ext cx="1275840" cy="1184400"/>
          </a:xfrm>
          <a:custGeom>
            <a:avLst/>
            <a:gdLst/>
            <a:ahLst/>
            <a:cxnLst/>
            <a:rect l="l" t="t" r="r" b="b"/>
            <a:pathLst>
              <a:path w="21600" h="21600">
                <a:moveTo>
                  <a:pt x="11464" y="4340"/>
                </a:moveTo>
                <a:lnTo>
                  <a:pt x="9722" y="1887"/>
                </a:lnTo>
                <a:lnTo>
                  <a:pt x="8548" y="6383"/>
                </a:lnTo>
                <a:lnTo>
                  <a:pt x="4503" y="3626"/>
                </a:lnTo>
                <a:lnTo>
                  <a:pt x="5373" y="7816"/>
                </a:lnTo>
                <a:lnTo>
                  <a:pt x="1174" y="8270"/>
                </a:lnTo>
                <a:lnTo>
                  <a:pt x="3934" y="11592"/>
                </a:lnTo>
                <a:lnTo>
                  <a:pt x="0" y="12875"/>
                </a:lnTo>
                <a:lnTo>
                  <a:pt x="3329" y="15372"/>
                </a:lnTo>
                <a:lnTo>
                  <a:pt x="1283" y="17824"/>
                </a:lnTo>
                <a:lnTo>
                  <a:pt x="4804" y="18239"/>
                </a:lnTo>
                <a:lnTo>
                  <a:pt x="4918" y="21600"/>
                </a:lnTo>
                <a:lnTo>
                  <a:pt x="7525" y="18125"/>
                </a:lnTo>
                <a:lnTo>
                  <a:pt x="8698" y="19712"/>
                </a:lnTo>
                <a:lnTo>
                  <a:pt x="9871" y="17371"/>
                </a:lnTo>
                <a:lnTo>
                  <a:pt x="11614" y="18844"/>
                </a:lnTo>
                <a:lnTo>
                  <a:pt x="12178" y="15937"/>
                </a:lnTo>
                <a:lnTo>
                  <a:pt x="14943" y="17371"/>
                </a:lnTo>
                <a:lnTo>
                  <a:pt x="14640" y="14348"/>
                </a:lnTo>
                <a:lnTo>
                  <a:pt x="18878" y="15632"/>
                </a:lnTo>
                <a:lnTo>
                  <a:pt x="16382" y="12311"/>
                </a:lnTo>
                <a:lnTo>
                  <a:pt x="18270" y="11292"/>
                </a:lnTo>
                <a:lnTo>
                  <a:pt x="16986" y="9404"/>
                </a:lnTo>
                <a:lnTo>
                  <a:pt x="21600" y="6646"/>
                </a:lnTo>
                <a:lnTo>
                  <a:pt x="16382" y="6533"/>
                </a:lnTo>
                <a:lnTo>
                  <a:pt x="18005" y="3172"/>
                </a:lnTo>
                <a:lnTo>
                  <a:pt x="14524" y="5778"/>
                </a:lnTo>
                <a:lnTo>
                  <a:pt x="14789" y="0"/>
                </a:lnTo>
                <a:lnTo>
                  <a:pt x="11464" y="4340"/>
                </a:lnTo>
                <a:close/>
              </a:path>
            </a:pathLst>
          </a:custGeom>
          <a:solidFill>
            <a:srgbClr val="FFFFFF"/>
          </a:solidFill>
          <a:ln w="0">
            <a:solidFill>
              <a:srgbClr val="000000"/>
            </a:solidFill>
          </a:ln>
          <a:effectLst>
            <a:outerShdw dist="101823" dir="2700000">
              <a:srgbClr val="808080"/>
            </a:outerShdw>
          </a:effectLst>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Blynk</a:t>
            </a:r>
            <a:endParaRPr lang="en-IN" sz="1800" b="0" strike="noStrike" spc="-1">
              <a:latin typeface="Arial"/>
            </a:endParaRPr>
          </a:p>
          <a:p>
            <a:pPr algn="ctr">
              <a:lnSpc>
                <a:spcPct val="100000"/>
              </a:lnSpc>
              <a:buNone/>
            </a:pPr>
            <a:r>
              <a:rPr lang="en-US" sz="1800" b="0" strike="noStrike" spc="-1">
                <a:solidFill>
                  <a:srgbClr val="000000"/>
                </a:solidFill>
                <a:latin typeface="Arial"/>
                <a:ea typeface="DejaVu Sans"/>
              </a:rPr>
              <a:t>IoT</a:t>
            </a:r>
            <a:endParaRPr lang="en-IN" sz="1800" b="0" strike="noStrike" spc="-1">
              <a:latin typeface="Arial"/>
            </a:endParaRPr>
          </a:p>
        </p:txBody>
      </p:sp>
      <p:sp>
        <p:nvSpPr>
          <p:cNvPr id="212" name="CustomShape 28"/>
          <p:cNvSpPr/>
          <p:nvPr/>
        </p:nvSpPr>
        <p:spPr>
          <a:xfrm>
            <a:off x="3383280" y="5212080"/>
            <a:ext cx="1827360" cy="912960"/>
          </a:xfrm>
          <a:custGeom>
            <a:avLst/>
            <a:gdLst/>
            <a:ahLst/>
            <a:cxnLst/>
            <a:rect l="l" t="t" r="r" b="b"/>
            <a:pathLst>
              <a:path w="5082" h="2542">
                <a:moveTo>
                  <a:pt x="423" y="0"/>
                </a:moveTo>
                <a:cubicBezTo>
                  <a:pt x="211" y="0"/>
                  <a:pt x="0" y="211"/>
                  <a:pt x="0" y="423"/>
                </a:cubicBezTo>
                <a:lnTo>
                  <a:pt x="0" y="2117"/>
                </a:lnTo>
                <a:cubicBezTo>
                  <a:pt x="0" y="2329"/>
                  <a:pt x="211" y="2541"/>
                  <a:pt x="423" y="2541"/>
                </a:cubicBezTo>
                <a:lnTo>
                  <a:pt x="4657" y="2541"/>
                </a:lnTo>
                <a:cubicBezTo>
                  <a:pt x="4869" y="2541"/>
                  <a:pt x="5081" y="2329"/>
                  <a:pt x="5081" y="2117"/>
                </a:cubicBezTo>
                <a:lnTo>
                  <a:pt x="5081" y="423"/>
                </a:lnTo>
                <a:cubicBezTo>
                  <a:pt x="5081" y="211"/>
                  <a:pt x="4869" y="0"/>
                  <a:pt x="4657" y="0"/>
                </a:cubicBezTo>
                <a:lnTo>
                  <a:pt x="423" y="0"/>
                </a:lnTo>
              </a:path>
            </a:pathLst>
          </a:custGeom>
          <a:solidFill>
            <a:srgbClr val="FFFFFF"/>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buNone/>
            </a:pPr>
            <a:r>
              <a:rPr lang="en-US" sz="1800" b="0" strike="noStrike" spc="-1">
                <a:solidFill>
                  <a:srgbClr val="000000"/>
                </a:solidFill>
                <a:latin typeface="Arial"/>
                <a:ea typeface="DejaVu Sans"/>
              </a:rPr>
              <a:t>LCD</a:t>
            </a:r>
            <a:endParaRPr lang="en-IN" sz="1800" b="0" strike="noStrike" spc="-1">
              <a:latin typeface="Arial"/>
            </a:endParaRPr>
          </a:p>
        </p:txBody>
      </p:sp>
      <p:sp>
        <p:nvSpPr>
          <p:cNvPr id="213" name="Line 29"/>
          <p:cNvSpPr/>
          <p:nvPr/>
        </p:nvSpPr>
        <p:spPr>
          <a:xfrm>
            <a:off x="4206240" y="4020480"/>
            <a:ext cx="360" cy="11916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14" name="Line 30"/>
          <p:cNvSpPr/>
          <p:nvPr/>
        </p:nvSpPr>
        <p:spPr>
          <a:xfrm>
            <a:off x="4937760" y="4020480"/>
            <a:ext cx="1188720" cy="11916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15" name="CustomShape 1"/>
          <p:cNvSpPr/>
          <p:nvPr/>
        </p:nvSpPr>
        <p:spPr>
          <a:xfrm>
            <a:off x="519120" y="500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ADVANTAGES</a:t>
            </a:r>
            <a:endParaRPr lang="en-IN" sz="3600" b="0" strike="noStrike" spc="-1">
              <a:latin typeface="Arial"/>
            </a:endParaRPr>
          </a:p>
        </p:txBody>
      </p:sp>
      <p:sp>
        <p:nvSpPr>
          <p:cNvPr id="216" name="CustomShape 2"/>
          <p:cNvSpPr/>
          <p:nvPr/>
        </p:nvSpPr>
        <p:spPr>
          <a:xfrm>
            <a:off x="549360" y="1830600"/>
            <a:ext cx="10480680" cy="277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Enhanced Waste Monitoring</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Improved Hygiene and Safety</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Efficient Waste Management System</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Remote Management</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Environmental Benefits</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Encourages Proper Waste Disposal</a:t>
            </a:r>
            <a:endParaRPr lang="en-IN" sz="2200" b="0" strike="noStrike" spc="-1">
              <a:latin typeface="Arial"/>
            </a:endParaRPr>
          </a:p>
          <a:p>
            <a:pPr marL="216000" indent="-212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Decreased Labour</a:t>
            </a:r>
            <a:endParaRPr lang="en-IN" sz="2200" b="0" strike="noStrike" spc="-1">
              <a:latin typeface="Arial"/>
            </a:endParaRPr>
          </a:p>
          <a:p>
            <a:pPr algn="just">
              <a:lnSpc>
                <a:spcPct val="100000"/>
              </a:lnSpc>
              <a:buNone/>
            </a:pPr>
            <a:endParaRPr lang="en-IN" sz="2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17" name="CustomShape 1"/>
          <p:cNvSpPr/>
          <p:nvPr/>
        </p:nvSpPr>
        <p:spPr>
          <a:xfrm>
            <a:off x="548640" y="365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3600" b="1" u="sng" strike="noStrike" spc="-1">
                <a:solidFill>
                  <a:srgbClr val="000000"/>
                </a:solidFill>
                <a:uFillTx/>
                <a:latin typeface="Times New Roman"/>
                <a:ea typeface="DejaVu Sans"/>
              </a:rPr>
              <a:t>APPLICATION</a:t>
            </a:r>
            <a:endParaRPr lang="en-IN" sz="3600" b="0" strike="noStrike" spc="-1">
              <a:latin typeface="Arial"/>
            </a:endParaRPr>
          </a:p>
        </p:txBody>
      </p:sp>
      <p:sp>
        <p:nvSpPr>
          <p:cNvPr id="218" name="CustomShape 2"/>
          <p:cNvSpPr/>
          <p:nvPr/>
        </p:nvSpPr>
        <p:spPr>
          <a:xfrm>
            <a:off x="548640" y="1645920"/>
            <a:ext cx="10510920" cy="420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Empowered ‘Swachh Bharat Mission’.</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E-governance based on digital India.</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Reduce environmental pollution.</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Prevents the spread of diseases from these wastes. </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Real time based cleaning of our cities.</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Paves the way for a hygiene environment. </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It can be helpful for improving ‘Life Quality Index’</a:t>
            </a:r>
            <a:endParaRPr lang="en-IN" sz="2200" b="0" strike="noStrike" spc="-1">
              <a:latin typeface="Arial"/>
            </a:endParaRPr>
          </a:p>
          <a:p>
            <a:pPr marL="216000" indent="-212400" algn="just">
              <a:lnSpc>
                <a:spcPct val="90000"/>
              </a:lnSpc>
              <a:spcBef>
                <a:spcPts val="1001"/>
              </a:spcBef>
              <a:buClr>
                <a:srgbClr val="000000"/>
              </a:buClr>
              <a:buSzPct val="45000"/>
              <a:buFont typeface="Wingdings" charset="2"/>
              <a:buChar char=""/>
            </a:pPr>
            <a:r>
              <a:rPr lang="en-US" sz="2200" b="0" strike="noStrike" spc="-1">
                <a:solidFill>
                  <a:srgbClr val="000000"/>
                </a:solidFill>
                <a:latin typeface="Times New Roman"/>
                <a:ea typeface="DejaVu Sans"/>
              </a:rPr>
              <a:t>It makes our system transparent between municipal corporation, workers and public</a:t>
            </a:r>
            <a:endParaRPr lang="en-IN" sz="2200" b="0" strike="noStrike" spc="-1">
              <a:latin typeface="Arial"/>
            </a:endParaRPr>
          </a:p>
        </p:txBody>
      </p:sp>
      <p:pic>
        <p:nvPicPr>
          <p:cNvPr id="219" name="Picture 218"/>
          <p:cNvPicPr/>
          <p:nvPr/>
        </p:nvPicPr>
        <p:blipFill>
          <a:blip r:embed="rId2"/>
          <a:stretch/>
        </p:blipFill>
        <p:spPr>
          <a:xfrm>
            <a:off x="10180440" y="3521520"/>
            <a:ext cx="2007360" cy="1411920"/>
          </a:xfrm>
          <a:prstGeom prst="rect">
            <a:avLst/>
          </a:prstGeom>
          <a:ln w="0">
            <a:noFill/>
          </a:ln>
        </p:spPr>
      </p:pic>
      <p:pic>
        <p:nvPicPr>
          <p:cNvPr id="220" name="Picture 219"/>
          <p:cNvPicPr/>
          <p:nvPr/>
        </p:nvPicPr>
        <p:blipFill>
          <a:blip r:embed="rId3"/>
          <a:stretch/>
        </p:blipFill>
        <p:spPr>
          <a:xfrm>
            <a:off x="7616160" y="3550680"/>
            <a:ext cx="2072160" cy="1367280"/>
          </a:xfrm>
          <a:prstGeom prst="rect">
            <a:avLst/>
          </a:prstGeom>
          <a:ln w="0">
            <a:noFill/>
          </a:ln>
        </p:spPr>
      </p:pic>
      <p:pic>
        <p:nvPicPr>
          <p:cNvPr id="221" name="Picture 220"/>
          <p:cNvPicPr/>
          <p:nvPr/>
        </p:nvPicPr>
        <p:blipFill>
          <a:blip r:embed="rId4"/>
          <a:stretch/>
        </p:blipFill>
        <p:spPr>
          <a:xfrm>
            <a:off x="7631280" y="1420200"/>
            <a:ext cx="2037960" cy="1614600"/>
          </a:xfrm>
          <a:prstGeom prst="rect">
            <a:avLst/>
          </a:prstGeom>
          <a:ln w="0">
            <a:noFill/>
          </a:ln>
        </p:spPr>
      </p:pic>
      <p:pic>
        <p:nvPicPr>
          <p:cNvPr id="222" name="Picture 221"/>
          <p:cNvPicPr/>
          <p:nvPr/>
        </p:nvPicPr>
        <p:blipFill>
          <a:blip r:embed="rId5"/>
          <a:stretch/>
        </p:blipFill>
        <p:spPr>
          <a:xfrm>
            <a:off x="10148400" y="1465560"/>
            <a:ext cx="3014640" cy="15098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23" name="CustomShape 1"/>
          <p:cNvSpPr/>
          <p:nvPr/>
        </p:nvSpPr>
        <p:spPr>
          <a:xfrm>
            <a:off x="529920" y="500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LIMITATIONS</a:t>
            </a:r>
            <a:endParaRPr lang="en-IN" sz="3600" b="0" strike="noStrike" spc="-1">
              <a:latin typeface="Arial"/>
            </a:endParaRPr>
          </a:p>
        </p:txBody>
      </p:sp>
      <p:sp>
        <p:nvSpPr>
          <p:cNvPr id="224" name="CustomShape 2"/>
          <p:cNvSpPr/>
          <p:nvPr/>
        </p:nvSpPr>
        <p:spPr>
          <a:xfrm>
            <a:off x="529920" y="1825560"/>
            <a:ext cx="10510920" cy="434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Component Maintenance Challenges</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Dependence on Network Connectivity</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Dependence on Power</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Cost-Benefit Balance</a:t>
            </a:r>
            <a:endParaRPr lang="en-IN" sz="2200" b="0" strike="noStrike" spc="-1">
              <a:latin typeface="Arial"/>
            </a:endParaRPr>
          </a:p>
          <a:p>
            <a:pPr marL="216000" indent="-212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Environmental Factors</a:t>
            </a:r>
            <a:endParaRPr lang="en-IN" sz="2200" b="0" strike="noStrike" spc="-1">
              <a:latin typeface="Arial"/>
            </a:endParaRPr>
          </a:p>
          <a:p>
            <a:pPr algn="just">
              <a:lnSpc>
                <a:spcPct val="100000"/>
              </a:lnSpc>
              <a:spcBef>
                <a:spcPts val="1417"/>
              </a:spcBef>
              <a:buNone/>
            </a:pPr>
            <a:endParaRPr lang="en-IN" sz="22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lnSpc>
                <a:spcPct val="100000"/>
              </a:lnSpc>
              <a:buNone/>
            </a:pPr>
            <a:r>
              <a:rPr lang="en-IN" sz="3600" b="1" u="sng" strike="noStrike" spc="-1">
                <a:uFillTx/>
                <a:latin typeface="Times New Roman"/>
              </a:rPr>
              <a:t>HARDWARE PROTOTYPE</a:t>
            </a:r>
            <a:endParaRPr lang="en-IN" sz="3600" b="0" strike="noStrike" spc="-1">
              <a:latin typeface="Arial"/>
            </a:endParaRPr>
          </a:p>
        </p:txBody>
      </p:sp>
      <p:pic>
        <p:nvPicPr>
          <p:cNvPr id="226" name="Picture 225"/>
          <p:cNvPicPr/>
          <p:nvPr/>
        </p:nvPicPr>
        <p:blipFill>
          <a:blip r:embed="rId2"/>
          <a:stretch/>
        </p:blipFill>
        <p:spPr>
          <a:xfrm>
            <a:off x="2160000" y="1620000"/>
            <a:ext cx="6840000" cy="4500000"/>
          </a:xfrm>
          <a:prstGeom prst="rect">
            <a:avLst/>
          </a:prstGeom>
          <a:ln w="0">
            <a:noFill/>
          </a:ln>
        </p:spPr>
      </p:pic>
      <p:sp>
        <p:nvSpPr>
          <p:cNvPr id="227" name="TextBox 226"/>
          <p:cNvSpPr txBox="1"/>
          <p:nvPr/>
        </p:nvSpPr>
        <p:spPr>
          <a:xfrm>
            <a:off x="180000" y="1620000"/>
            <a:ext cx="1260000" cy="596520"/>
          </a:xfrm>
          <a:prstGeom prst="rect">
            <a:avLst/>
          </a:prstGeom>
          <a:noFill/>
          <a:ln w="0">
            <a:noFill/>
          </a:ln>
        </p:spPr>
        <p:txBody>
          <a:bodyPr lIns="90000" tIns="45000" rIns="90000" bIns="45000" anchor="t">
            <a:noAutofit/>
          </a:bodyPr>
          <a:lstStyle/>
          <a:p>
            <a:r>
              <a:rPr lang="en-IN" sz="1800" b="0" strike="noStrike" spc="-1">
                <a:latin typeface="Times New Roman"/>
              </a:rPr>
              <a:t>Ultrasonic</a:t>
            </a:r>
            <a:endParaRPr lang="en-IN" sz="1800" b="0" strike="noStrike" spc="-1">
              <a:latin typeface="Arial"/>
            </a:endParaRPr>
          </a:p>
          <a:p>
            <a:r>
              <a:rPr lang="en-IN" sz="1800" b="0" strike="noStrike" spc="-1">
                <a:latin typeface="Times New Roman"/>
              </a:rPr>
              <a:t>  sensor</a:t>
            </a:r>
            <a:endParaRPr lang="en-IN" sz="1800" b="0" strike="noStrike" spc="-1">
              <a:latin typeface="Arial"/>
            </a:endParaRPr>
          </a:p>
        </p:txBody>
      </p:sp>
      <p:sp>
        <p:nvSpPr>
          <p:cNvPr id="228" name="TextBox 227"/>
          <p:cNvSpPr txBox="1"/>
          <p:nvPr/>
        </p:nvSpPr>
        <p:spPr>
          <a:xfrm>
            <a:off x="360000" y="3420000"/>
            <a:ext cx="1422720" cy="346320"/>
          </a:xfrm>
          <a:prstGeom prst="rect">
            <a:avLst/>
          </a:prstGeom>
          <a:noFill/>
          <a:ln w="0">
            <a:noFill/>
          </a:ln>
        </p:spPr>
        <p:txBody>
          <a:bodyPr lIns="90000" tIns="45000" rIns="90000" bIns="45000" anchor="t">
            <a:noAutofit/>
          </a:bodyPr>
          <a:lstStyle/>
          <a:p>
            <a:r>
              <a:rPr lang="en-IN" sz="1800" b="0" strike="noStrike" spc="-1">
                <a:latin typeface="Arial"/>
              </a:rPr>
              <a:t>LCD Screen</a:t>
            </a:r>
          </a:p>
        </p:txBody>
      </p:sp>
      <p:sp>
        <p:nvSpPr>
          <p:cNvPr id="229" name="TextBox 228"/>
          <p:cNvSpPr txBox="1"/>
          <p:nvPr/>
        </p:nvSpPr>
        <p:spPr>
          <a:xfrm>
            <a:off x="540000" y="5040000"/>
            <a:ext cx="891000" cy="346320"/>
          </a:xfrm>
          <a:prstGeom prst="rect">
            <a:avLst/>
          </a:prstGeom>
          <a:noFill/>
          <a:ln w="0">
            <a:noFill/>
          </a:ln>
        </p:spPr>
        <p:txBody>
          <a:bodyPr lIns="90000" tIns="45000" rIns="90000" bIns="45000" anchor="t">
            <a:noAutofit/>
          </a:bodyPr>
          <a:lstStyle/>
          <a:p>
            <a:r>
              <a:rPr lang="en-IN" sz="1800" b="0" strike="noStrike" spc="-1">
                <a:latin typeface="Arial"/>
              </a:rPr>
              <a:t>ESP32</a:t>
            </a:r>
          </a:p>
        </p:txBody>
      </p:sp>
      <p:sp>
        <p:nvSpPr>
          <p:cNvPr id="230" name="TextBox 229"/>
          <p:cNvSpPr txBox="1"/>
          <p:nvPr/>
        </p:nvSpPr>
        <p:spPr>
          <a:xfrm>
            <a:off x="9720000" y="4680000"/>
            <a:ext cx="1260000" cy="602280"/>
          </a:xfrm>
          <a:prstGeom prst="rect">
            <a:avLst/>
          </a:prstGeom>
          <a:noFill/>
          <a:ln w="0">
            <a:noFill/>
          </a:ln>
        </p:spPr>
        <p:txBody>
          <a:bodyPr lIns="90000" tIns="45000" rIns="90000" bIns="45000" anchor="t">
            <a:noAutofit/>
          </a:bodyPr>
          <a:lstStyle/>
          <a:p>
            <a:r>
              <a:rPr lang="en-IN" sz="1800" b="0" strike="noStrike" spc="-1">
                <a:latin typeface="Arial"/>
              </a:rPr>
              <a:t>GSM Module</a:t>
            </a:r>
          </a:p>
        </p:txBody>
      </p:sp>
      <p:sp>
        <p:nvSpPr>
          <p:cNvPr id="231" name="Straight Connector 230"/>
          <p:cNvSpPr/>
          <p:nvPr/>
        </p:nvSpPr>
        <p:spPr>
          <a:xfrm>
            <a:off x="1260000" y="1800000"/>
            <a:ext cx="1980000" cy="36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32" name="Straight Connector 231"/>
          <p:cNvSpPr/>
          <p:nvPr/>
        </p:nvSpPr>
        <p:spPr>
          <a:xfrm>
            <a:off x="1782720" y="3600000"/>
            <a:ext cx="2357280" cy="18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33" name="Straight Connector 232"/>
          <p:cNvSpPr/>
          <p:nvPr/>
        </p:nvSpPr>
        <p:spPr>
          <a:xfrm flipV="1">
            <a:off x="1431000" y="4860000"/>
            <a:ext cx="3069000" cy="36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34" name="Straight Connector 233"/>
          <p:cNvSpPr/>
          <p:nvPr/>
        </p:nvSpPr>
        <p:spPr>
          <a:xfrm flipH="1">
            <a:off x="7380000" y="4860000"/>
            <a:ext cx="2340000" cy="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lnSpc>
                <a:spcPct val="100000"/>
              </a:lnSpc>
              <a:buNone/>
            </a:pPr>
            <a:r>
              <a:rPr lang="en-IN" sz="3600" b="1" u="sng" strike="noStrike" spc="-1">
                <a:uFillTx/>
                <a:latin typeface="Times New Roman"/>
              </a:rPr>
              <a:t>HARDWARE PROTOTYPE</a:t>
            </a:r>
            <a:endParaRPr lang="en-IN" sz="3600" b="0" strike="noStrike" spc="-1">
              <a:latin typeface="Arial"/>
            </a:endParaRPr>
          </a:p>
        </p:txBody>
      </p:sp>
      <p:pic>
        <p:nvPicPr>
          <p:cNvPr id="236" name="Picture 235"/>
          <p:cNvPicPr/>
          <p:nvPr/>
        </p:nvPicPr>
        <p:blipFill>
          <a:blip r:embed="rId2"/>
          <a:srcRect b="11511"/>
          <a:stretch/>
        </p:blipFill>
        <p:spPr>
          <a:xfrm>
            <a:off x="6477480" y="2520000"/>
            <a:ext cx="4862520" cy="3240000"/>
          </a:xfrm>
          <a:prstGeom prst="rect">
            <a:avLst/>
          </a:prstGeom>
          <a:ln w="0">
            <a:noFill/>
          </a:ln>
        </p:spPr>
      </p:pic>
      <p:pic>
        <p:nvPicPr>
          <p:cNvPr id="237" name="Picture 236"/>
          <p:cNvPicPr/>
          <p:nvPr/>
        </p:nvPicPr>
        <p:blipFill>
          <a:blip r:embed="rId3"/>
          <a:srcRect t="6143" r="15" b="28960"/>
          <a:stretch/>
        </p:blipFill>
        <p:spPr>
          <a:xfrm>
            <a:off x="1260000" y="2340000"/>
            <a:ext cx="4320000" cy="3723840"/>
          </a:xfrm>
          <a:prstGeom prst="rect">
            <a:avLst/>
          </a:prstGeom>
          <a:ln w="0">
            <a:noFill/>
          </a:ln>
        </p:spPr>
      </p:pic>
      <p:sp>
        <p:nvSpPr>
          <p:cNvPr id="238" name="TextBox 237"/>
          <p:cNvSpPr txBox="1"/>
          <p:nvPr/>
        </p:nvSpPr>
        <p:spPr>
          <a:xfrm>
            <a:off x="3780000" y="2880000"/>
            <a:ext cx="1800000" cy="346320"/>
          </a:xfrm>
          <a:prstGeom prst="rect">
            <a:avLst/>
          </a:prstGeom>
          <a:noFill/>
          <a:ln w="0">
            <a:noFill/>
          </a:ln>
        </p:spPr>
        <p:txBody>
          <a:bodyPr lIns="90000" tIns="45000" rIns="90000" bIns="45000" anchor="t">
            <a:noAutofit/>
          </a:bodyPr>
          <a:lstStyle/>
          <a:p>
            <a:r>
              <a:rPr lang="en-IN" sz="1800" b="0" strike="noStrike" spc="-1">
                <a:latin typeface="Arial"/>
              </a:rPr>
              <a:t>IR Sensor</a:t>
            </a:r>
          </a:p>
        </p:txBody>
      </p:sp>
      <p:sp>
        <p:nvSpPr>
          <p:cNvPr id="239" name="TextBox 238"/>
          <p:cNvSpPr txBox="1"/>
          <p:nvPr/>
        </p:nvSpPr>
        <p:spPr>
          <a:xfrm>
            <a:off x="180000" y="1620000"/>
            <a:ext cx="1260000" cy="602280"/>
          </a:xfrm>
          <a:prstGeom prst="rect">
            <a:avLst/>
          </a:prstGeom>
          <a:noFill/>
          <a:ln w="0">
            <a:noFill/>
          </a:ln>
        </p:spPr>
        <p:txBody>
          <a:bodyPr lIns="90000" tIns="45000" rIns="90000" bIns="45000" anchor="t">
            <a:noAutofit/>
          </a:bodyPr>
          <a:lstStyle/>
          <a:p>
            <a:r>
              <a:rPr lang="en-IN" sz="1800" b="0" strike="noStrike" spc="-1">
                <a:latin typeface="Arial"/>
              </a:rPr>
              <a:t>Servo Motor</a:t>
            </a:r>
          </a:p>
        </p:txBody>
      </p:sp>
      <p:sp>
        <p:nvSpPr>
          <p:cNvPr id="240" name="Straight Connector 239"/>
          <p:cNvSpPr/>
          <p:nvPr/>
        </p:nvSpPr>
        <p:spPr>
          <a:xfrm>
            <a:off x="900000" y="2160000"/>
            <a:ext cx="1080000" cy="72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41" name="Straight Connector 240"/>
          <p:cNvSpPr/>
          <p:nvPr/>
        </p:nvSpPr>
        <p:spPr>
          <a:xfrm>
            <a:off x="4500000" y="3226320"/>
            <a:ext cx="0" cy="3736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42" name="TextBox 241"/>
          <p:cNvSpPr txBox="1"/>
          <p:nvPr/>
        </p:nvSpPr>
        <p:spPr>
          <a:xfrm>
            <a:off x="8280000" y="1800000"/>
            <a:ext cx="1440000" cy="346320"/>
          </a:xfrm>
          <a:prstGeom prst="rect">
            <a:avLst/>
          </a:prstGeom>
          <a:noFill/>
          <a:ln w="0">
            <a:noFill/>
          </a:ln>
        </p:spPr>
        <p:txBody>
          <a:bodyPr lIns="90000" tIns="45000" rIns="90000" bIns="45000" anchor="t">
            <a:noAutofit/>
          </a:bodyPr>
          <a:lstStyle/>
          <a:p>
            <a:r>
              <a:rPr lang="en-IN" sz="1800" b="0" strike="noStrike" spc="-1">
                <a:latin typeface="Arial"/>
              </a:rPr>
              <a:t>Servo Motor</a:t>
            </a:r>
          </a:p>
        </p:txBody>
      </p:sp>
      <p:sp>
        <p:nvSpPr>
          <p:cNvPr id="243" name="Straight Connector 242"/>
          <p:cNvSpPr/>
          <p:nvPr/>
        </p:nvSpPr>
        <p:spPr>
          <a:xfrm>
            <a:off x="8820000" y="2146320"/>
            <a:ext cx="0" cy="7336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44" name="TextBox 243"/>
          <p:cNvSpPr txBox="1"/>
          <p:nvPr/>
        </p:nvSpPr>
        <p:spPr>
          <a:xfrm>
            <a:off x="7560000" y="6300000"/>
            <a:ext cx="3060000" cy="346320"/>
          </a:xfrm>
          <a:prstGeom prst="rect">
            <a:avLst/>
          </a:prstGeom>
          <a:noFill/>
          <a:ln w="0">
            <a:noFill/>
          </a:ln>
        </p:spPr>
        <p:txBody>
          <a:bodyPr lIns="90000" tIns="45000" rIns="90000" bIns="45000" anchor="t">
            <a:noAutofit/>
          </a:bodyPr>
          <a:lstStyle/>
          <a:p>
            <a:r>
              <a:rPr lang="en-IN" sz="1800" b="0" strike="noStrike" spc="-1">
                <a:latin typeface="Arial"/>
              </a:rPr>
              <a:t>IR Sensor</a:t>
            </a:r>
          </a:p>
        </p:txBody>
      </p:sp>
      <p:sp>
        <p:nvSpPr>
          <p:cNvPr id="245" name="Straight Connector 244"/>
          <p:cNvSpPr/>
          <p:nvPr/>
        </p:nvSpPr>
        <p:spPr>
          <a:xfrm flipH="1" flipV="1">
            <a:off x="7380000" y="4680000"/>
            <a:ext cx="360000" cy="162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46" name="Straight Connector 245"/>
          <p:cNvSpPr/>
          <p:nvPr/>
        </p:nvSpPr>
        <p:spPr>
          <a:xfrm flipV="1">
            <a:off x="8640000" y="4320000"/>
            <a:ext cx="1620000" cy="198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lnSpc>
                <a:spcPct val="100000"/>
              </a:lnSpc>
              <a:buNone/>
            </a:pPr>
            <a:r>
              <a:rPr lang="en-IN" sz="3600" b="1" u="sng" strike="noStrike" spc="-1">
                <a:uFillTx/>
                <a:latin typeface="Times New Roman"/>
              </a:rPr>
              <a:t>HARDWARE PROTOTYPE</a:t>
            </a:r>
            <a:endParaRPr lang="en-IN" sz="3600" b="0" strike="noStrike" spc="-1">
              <a:latin typeface="Arial"/>
            </a:endParaRPr>
          </a:p>
        </p:txBody>
      </p:sp>
      <p:pic>
        <p:nvPicPr>
          <p:cNvPr id="248" name="Picture 247"/>
          <p:cNvPicPr/>
          <p:nvPr/>
        </p:nvPicPr>
        <p:blipFill>
          <a:blip r:embed="rId2"/>
          <a:srcRect t="10182" b="1561"/>
          <a:stretch/>
        </p:blipFill>
        <p:spPr>
          <a:xfrm>
            <a:off x="1980000" y="1800000"/>
            <a:ext cx="3992040" cy="4679640"/>
          </a:xfrm>
          <a:prstGeom prst="rect">
            <a:avLst/>
          </a:prstGeom>
          <a:ln w="0">
            <a:noFill/>
          </a:ln>
        </p:spPr>
      </p:pic>
      <p:sp>
        <p:nvSpPr>
          <p:cNvPr id="249" name="TextBox 248"/>
          <p:cNvSpPr txBox="1"/>
          <p:nvPr/>
        </p:nvSpPr>
        <p:spPr>
          <a:xfrm>
            <a:off x="360000" y="5220000"/>
            <a:ext cx="900000" cy="602280"/>
          </a:xfrm>
          <a:prstGeom prst="rect">
            <a:avLst/>
          </a:prstGeom>
          <a:noFill/>
          <a:ln w="0">
            <a:noFill/>
          </a:ln>
        </p:spPr>
        <p:txBody>
          <a:bodyPr lIns="90000" tIns="45000" rIns="90000" bIns="45000" anchor="t">
            <a:noAutofit/>
          </a:bodyPr>
          <a:lstStyle/>
          <a:p>
            <a:r>
              <a:rPr lang="en-IN" sz="1800" b="0" strike="noStrike" spc="-1">
                <a:latin typeface="Arial"/>
              </a:rPr>
              <a:t>Power Port</a:t>
            </a:r>
          </a:p>
        </p:txBody>
      </p:sp>
      <p:sp>
        <p:nvSpPr>
          <p:cNvPr id="250" name="TextBox 249"/>
          <p:cNvSpPr txBox="1"/>
          <p:nvPr/>
        </p:nvSpPr>
        <p:spPr>
          <a:xfrm>
            <a:off x="46440" y="2880000"/>
            <a:ext cx="1753560" cy="346320"/>
          </a:xfrm>
          <a:prstGeom prst="rect">
            <a:avLst/>
          </a:prstGeom>
          <a:noFill/>
          <a:ln w="0">
            <a:noFill/>
          </a:ln>
        </p:spPr>
        <p:txBody>
          <a:bodyPr lIns="90000" tIns="45000" rIns="90000" bIns="45000" anchor="t">
            <a:noAutofit/>
          </a:bodyPr>
          <a:lstStyle/>
          <a:p>
            <a:r>
              <a:rPr lang="en-IN" sz="1800" b="0" strike="noStrike" spc="-1">
                <a:latin typeface="Arial"/>
              </a:rPr>
              <a:t>Buck Converter</a:t>
            </a:r>
          </a:p>
        </p:txBody>
      </p:sp>
      <p:sp>
        <p:nvSpPr>
          <p:cNvPr id="251" name="TextBox 250"/>
          <p:cNvSpPr txBox="1"/>
          <p:nvPr/>
        </p:nvSpPr>
        <p:spPr>
          <a:xfrm>
            <a:off x="180000" y="3600000"/>
            <a:ext cx="1260000" cy="1080000"/>
          </a:xfrm>
          <a:prstGeom prst="rect">
            <a:avLst/>
          </a:prstGeom>
          <a:noFill/>
          <a:ln w="0">
            <a:noFill/>
          </a:ln>
        </p:spPr>
        <p:txBody>
          <a:bodyPr lIns="90000" tIns="45000" rIns="90000" bIns="45000" anchor="t">
            <a:noAutofit/>
          </a:bodyPr>
          <a:lstStyle/>
          <a:p>
            <a:r>
              <a:rPr lang="en-IN" sz="1800" b="0" strike="noStrike" spc="-1">
                <a:latin typeface="Arial"/>
              </a:rPr>
              <a:t>Pot for Raindrop Sensor</a:t>
            </a:r>
          </a:p>
        </p:txBody>
      </p:sp>
      <p:sp>
        <p:nvSpPr>
          <p:cNvPr id="252" name="Straight Connector 251"/>
          <p:cNvSpPr/>
          <p:nvPr/>
        </p:nvSpPr>
        <p:spPr>
          <a:xfrm>
            <a:off x="1080000" y="5580000"/>
            <a:ext cx="1800000" cy="72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53" name="Straight Connector 252"/>
          <p:cNvSpPr/>
          <p:nvPr/>
        </p:nvSpPr>
        <p:spPr>
          <a:xfrm>
            <a:off x="1260000" y="4320000"/>
            <a:ext cx="1980000" cy="108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54" name="Straight Connector 253"/>
          <p:cNvSpPr/>
          <p:nvPr/>
        </p:nvSpPr>
        <p:spPr>
          <a:xfrm>
            <a:off x="1800000" y="3060000"/>
            <a:ext cx="2700000" cy="198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pic>
        <p:nvPicPr>
          <p:cNvPr id="255" name="Picture 254"/>
          <p:cNvPicPr/>
          <p:nvPr/>
        </p:nvPicPr>
        <p:blipFill>
          <a:blip r:embed="rId3"/>
          <a:srcRect t="3563"/>
          <a:stretch/>
        </p:blipFill>
        <p:spPr>
          <a:xfrm>
            <a:off x="7920000" y="1800000"/>
            <a:ext cx="3803040" cy="4691160"/>
          </a:xfrm>
          <a:prstGeom prst="rect">
            <a:avLst/>
          </a:prstGeom>
          <a:ln w="0">
            <a:noFill/>
          </a:ln>
        </p:spPr>
      </p:pic>
      <p:sp>
        <p:nvSpPr>
          <p:cNvPr id="256" name="Straight Connector 255"/>
          <p:cNvSpPr/>
          <p:nvPr/>
        </p:nvSpPr>
        <p:spPr>
          <a:xfrm>
            <a:off x="7380000" y="4320000"/>
            <a:ext cx="1440000" cy="1800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sp>
      <p:sp>
        <p:nvSpPr>
          <p:cNvPr id="257" name="TextBox 256"/>
          <p:cNvSpPr txBox="1"/>
          <p:nvPr/>
        </p:nvSpPr>
        <p:spPr>
          <a:xfrm>
            <a:off x="6120000" y="3960000"/>
            <a:ext cx="1260000" cy="720000"/>
          </a:xfrm>
          <a:prstGeom prst="rect">
            <a:avLst/>
          </a:prstGeom>
          <a:noFill/>
          <a:ln w="0">
            <a:noFill/>
          </a:ln>
        </p:spPr>
        <p:txBody>
          <a:bodyPr lIns="90000" tIns="45000" rIns="90000" bIns="45000" anchor="t">
            <a:noAutofit/>
          </a:bodyPr>
          <a:lstStyle/>
          <a:p>
            <a:r>
              <a:rPr lang="en-IN" sz="1800" b="0" strike="noStrike" spc="-1">
                <a:latin typeface="Arial"/>
              </a:rPr>
              <a:t>Raindrop Sensor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pic>
        <p:nvPicPr>
          <p:cNvPr id="258" name="Picture 257"/>
          <p:cNvPicPr/>
          <p:nvPr/>
        </p:nvPicPr>
        <p:blipFill>
          <a:blip r:embed="rId2"/>
          <a:stretch/>
        </p:blipFill>
        <p:spPr>
          <a:xfrm>
            <a:off x="6862320" y="1620000"/>
            <a:ext cx="4297320" cy="3976920"/>
          </a:xfrm>
          <a:prstGeom prst="rect">
            <a:avLst/>
          </a:prstGeom>
          <a:ln w="0">
            <a:noFill/>
          </a:ln>
        </p:spPr>
      </p:pic>
      <p:pic>
        <p:nvPicPr>
          <p:cNvPr id="259" name="Picture 258"/>
          <p:cNvPicPr/>
          <p:nvPr/>
        </p:nvPicPr>
        <p:blipFill>
          <a:blip r:embed="rId3"/>
          <a:stretch/>
        </p:blipFill>
        <p:spPr>
          <a:xfrm>
            <a:off x="1117080" y="1620000"/>
            <a:ext cx="4282560" cy="3976920"/>
          </a:xfrm>
          <a:prstGeom prst="rect">
            <a:avLst/>
          </a:prstGeom>
          <a:ln w="0">
            <a:noFill/>
          </a:ln>
        </p:spPr>
      </p:pic>
      <p:sp>
        <p:nvSpPr>
          <p:cNvPr id="26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lnSpc>
                <a:spcPct val="100000"/>
              </a:lnSpc>
              <a:buNone/>
            </a:pPr>
            <a:r>
              <a:rPr lang="en-IN" sz="3600" b="1" u="sng" strike="noStrike" spc="-1">
                <a:uFillTx/>
                <a:latin typeface="Times New Roman"/>
              </a:rPr>
              <a:t>RESULT</a:t>
            </a:r>
            <a:endParaRPr lang="en-IN" sz="3600" b="0" strike="noStrike" spc="-1">
              <a:latin typeface="Arial"/>
            </a:endParaRPr>
          </a:p>
        </p:txBody>
      </p:sp>
      <p:sp>
        <p:nvSpPr>
          <p:cNvPr id="261" name="Rectangle 260"/>
          <p:cNvSpPr/>
          <p:nvPr/>
        </p:nvSpPr>
        <p:spPr>
          <a:xfrm>
            <a:off x="1260000" y="5940000"/>
            <a:ext cx="3779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800" b="0" strike="noStrike" spc="-1">
                <a:latin typeface="Arial"/>
              </a:rPr>
              <a:t>             LCD - DRY WASTE</a:t>
            </a:r>
          </a:p>
        </p:txBody>
      </p:sp>
      <p:sp>
        <p:nvSpPr>
          <p:cNvPr id="262" name="Rectangle 261"/>
          <p:cNvSpPr/>
          <p:nvPr/>
        </p:nvSpPr>
        <p:spPr>
          <a:xfrm>
            <a:off x="7380000" y="5940000"/>
            <a:ext cx="3059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800" b="0" strike="noStrike" spc="-1">
                <a:latin typeface="Arial"/>
              </a:rPr>
              <a:t>       LCD – WET WASTE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60" name="CustomShape 1"/>
          <p:cNvSpPr/>
          <p:nvPr/>
        </p:nvSpPr>
        <p:spPr>
          <a:xfrm>
            <a:off x="838080" y="365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CONTENTS</a:t>
            </a:r>
            <a:endParaRPr lang="en-IN" sz="3600" b="0" strike="noStrike" spc="-1">
              <a:latin typeface="Arial"/>
            </a:endParaRPr>
          </a:p>
        </p:txBody>
      </p:sp>
      <p:sp>
        <p:nvSpPr>
          <p:cNvPr id="161" name="CustomShape 2"/>
          <p:cNvSpPr/>
          <p:nvPr/>
        </p:nvSpPr>
        <p:spPr>
          <a:xfrm>
            <a:off x="640080" y="1828800"/>
            <a:ext cx="4568400" cy="4445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TITLE</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ABSTRACT</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INTRODUCTION</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LITERATURE REVIEW</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PROBLEMS IDENTIFIED</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SOLUTIONS TO PROBLEM</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EXISTING SYSTEMS</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PROPOSED SYSTEM</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BLOCK DIAGRAM</a:t>
            </a:r>
            <a:endParaRPr lang="en-IN" sz="2600" b="0" strike="noStrike" spc="-1">
              <a:latin typeface="Arial"/>
            </a:endParaRPr>
          </a:p>
          <a:p>
            <a:pPr marL="216000" indent="-213120">
              <a:lnSpc>
                <a:spcPct val="100000"/>
              </a:lnSpc>
              <a:buClr>
                <a:srgbClr val="000000"/>
              </a:buClr>
              <a:buFont typeface="Liberation Serif"/>
              <a:buAutoNum type="arabicPeriod"/>
            </a:pPr>
            <a:r>
              <a:rPr lang="en-US" sz="2600" b="0" strike="noStrike" spc="-1">
                <a:solidFill>
                  <a:srgbClr val="000000"/>
                </a:solidFill>
                <a:latin typeface="Times New Roman"/>
                <a:ea typeface="DejaVu Sans"/>
              </a:rPr>
              <a:t>ADVANTAGES</a:t>
            </a:r>
            <a:endParaRPr lang="en-IN" sz="2600" b="0" strike="noStrike" spc="-1">
              <a:latin typeface="Arial"/>
            </a:endParaRPr>
          </a:p>
          <a:p>
            <a:pPr>
              <a:lnSpc>
                <a:spcPct val="100000"/>
              </a:lnSpc>
              <a:buNone/>
            </a:pPr>
            <a:endParaRPr lang="en-IN" sz="2600" b="0" strike="noStrike" spc="-1">
              <a:latin typeface="Arial"/>
            </a:endParaRPr>
          </a:p>
        </p:txBody>
      </p:sp>
      <p:sp>
        <p:nvSpPr>
          <p:cNvPr id="162" name="CustomShape 3"/>
          <p:cNvSpPr/>
          <p:nvPr/>
        </p:nvSpPr>
        <p:spPr>
          <a:xfrm>
            <a:off x="6766560" y="1880280"/>
            <a:ext cx="4476960" cy="325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0" strike="noStrike" spc="-1">
                <a:solidFill>
                  <a:srgbClr val="000000"/>
                </a:solidFill>
                <a:latin typeface="Times New Roman"/>
                <a:ea typeface="DejaVu Sans"/>
              </a:rPr>
              <a:t>11.APPLICATIONS</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12.LIMITATIONS</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13.HARDWARE PROTOTYPE</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14.RESULT</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15.CONCLUSION</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16.FUTURE SCOPE</a:t>
            </a:r>
            <a:endParaRPr lang="en-IN" sz="2600" b="0" strike="noStrike" spc="-1">
              <a:latin typeface="Arial"/>
            </a:endParaRPr>
          </a:p>
          <a:p>
            <a:pPr>
              <a:lnSpc>
                <a:spcPct val="100000"/>
              </a:lnSpc>
              <a:buNone/>
            </a:pPr>
            <a:r>
              <a:rPr lang="en-US" sz="2600" b="0" strike="noStrike" spc="-1">
                <a:solidFill>
                  <a:srgbClr val="000000"/>
                </a:solidFill>
                <a:latin typeface="Times New Roman"/>
                <a:ea typeface="DejaVu Sans"/>
              </a:rPr>
              <a:t>17.REFERENCE</a:t>
            </a:r>
            <a:endParaRPr lang="en-IN" sz="2600" b="0" strike="noStrike" spc="-1">
              <a:latin typeface="Arial"/>
            </a:endParaRPr>
          </a:p>
          <a:p>
            <a:pPr>
              <a:lnSpc>
                <a:spcPct val="100000"/>
              </a:lnSpc>
              <a:buNone/>
            </a:pPr>
            <a:endParaRPr lang="en-IN" sz="26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pic>
        <p:nvPicPr>
          <p:cNvPr id="263" name="Picture 262"/>
          <p:cNvPicPr/>
          <p:nvPr/>
        </p:nvPicPr>
        <p:blipFill>
          <a:blip r:embed="rId2"/>
          <a:stretch/>
        </p:blipFill>
        <p:spPr>
          <a:xfrm>
            <a:off x="948960" y="1440000"/>
            <a:ext cx="4270680" cy="4139640"/>
          </a:xfrm>
          <a:prstGeom prst="rect">
            <a:avLst/>
          </a:prstGeom>
          <a:ln w="0">
            <a:noFill/>
          </a:ln>
        </p:spPr>
      </p:pic>
      <p:sp>
        <p:nvSpPr>
          <p:cNvPr id="26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lnSpc>
                <a:spcPct val="100000"/>
              </a:lnSpc>
              <a:buNone/>
            </a:pPr>
            <a:r>
              <a:rPr lang="en-IN" sz="3600" b="1" u="sng" strike="noStrike" spc="-1">
                <a:uFillTx/>
                <a:latin typeface="Times New Roman"/>
              </a:rPr>
              <a:t>RESULT</a:t>
            </a:r>
            <a:endParaRPr lang="en-IN" sz="3600" b="0" strike="noStrike" spc="-1">
              <a:latin typeface="Arial"/>
            </a:endParaRPr>
          </a:p>
        </p:txBody>
      </p:sp>
      <p:pic>
        <p:nvPicPr>
          <p:cNvPr id="265" name="Picture 264"/>
          <p:cNvPicPr/>
          <p:nvPr/>
        </p:nvPicPr>
        <p:blipFill>
          <a:blip r:embed="rId3"/>
          <a:stretch/>
        </p:blipFill>
        <p:spPr>
          <a:xfrm>
            <a:off x="6660000" y="1440000"/>
            <a:ext cx="4270680" cy="4156920"/>
          </a:xfrm>
          <a:prstGeom prst="rect">
            <a:avLst/>
          </a:prstGeom>
          <a:ln w="0">
            <a:noFill/>
          </a:ln>
        </p:spPr>
      </p:pic>
      <p:sp>
        <p:nvSpPr>
          <p:cNvPr id="266" name="Rectangle 265"/>
          <p:cNvSpPr/>
          <p:nvPr/>
        </p:nvSpPr>
        <p:spPr>
          <a:xfrm>
            <a:off x="1620000" y="5940000"/>
            <a:ext cx="3239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800" b="0" strike="noStrike" spc="-1">
                <a:latin typeface="Arial"/>
              </a:rPr>
              <a:t>BLYNK NOTIFICATIONS</a:t>
            </a:r>
          </a:p>
        </p:txBody>
      </p:sp>
      <p:sp>
        <p:nvSpPr>
          <p:cNvPr id="267" name="Rectangle 266"/>
          <p:cNvSpPr/>
          <p:nvPr/>
        </p:nvSpPr>
        <p:spPr>
          <a:xfrm>
            <a:off x="7740000" y="5940000"/>
            <a:ext cx="269964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IN" sz="1800" b="0" strike="noStrike" spc="-1">
                <a:latin typeface="Arial"/>
              </a:rPr>
              <a:t>SMS VIA GSM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68" name="CustomShape 1"/>
          <p:cNvSpPr/>
          <p:nvPr/>
        </p:nvSpPr>
        <p:spPr>
          <a:xfrm>
            <a:off x="838080" y="365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CONCLUSION</a:t>
            </a:r>
            <a:endParaRPr lang="en-IN" sz="3600" b="0" strike="noStrike" spc="-1">
              <a:latin typeface="Arial"/>
            </a:endParaRPr>
          </a:p>
        </p:txBody>
      </p:sp>
      <p:sp>
        <p:nvSpPr>
          <p:cNvPr id="269" name="CustomShape 2"/>
          <p:cNvSpPr/>
          <p:nvPr/>
        </p:nvSpPr>
        <p:spPr>
          <a:xfrm>
            <a:off x="838080" y="1554480"/>
            <a:ext cx="10773360" cy="493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just">
              <a:lnSpc>
                <a:spcPct val="90000"/>
              </a:lnSpc>
              <a:spcBef>
                <a:spcPts val="1001"/>
              </a:spcBef>
              <a:buNone/>
            </a:pPr>
            <a:r>
              <a:rPr lang="en-US" sz="2200" b="0" strike="noStrike" spc="-1">
                <a:solidFill>
                  <a:srgbClr val="000000"/>
                </a:solidFill>
                <a:latin typeface="Times New Roman"/>
                <a:ea typeface="DejaVu Sans"/>
              </a:rPr>
              <a:t>A simple but useful system called “Electrically Actuated Garbage Disposal System With Automated Alerts” using IoT provides an innovative and effective solution to the challenges of urban waste management. By enabling real-time monitoring, alert generation, and data-driven route optimization, the system enhances operational efficiency and hygiene. The integration of IoT in garbage management is a step toward building smart cities with sustainable and responsive public services.</a:t>
            </a:r>
            <a:r>
              <a:rPr lang="en-US" sz="2000" b="0" strike="noStrike" spc="-1">
                <a:solidFill>
                  <a:srgbClr val="000000"/>
                </a:solidFill>
                <a:latin typeface="Times New Roman"/>
                <a:ea typeface="DejaVu Sans"/>
              </a:rPr>
              <a:t> By the project, </a:t>
            </a:r>
            <a:r>
              <a:rPr lang="en-US" sz="2200" b="0" strike="noStrike" spc="-1">
                <a:solidFill>
                  <a:srgbClr val="000000"/>
                </a:solidFill>
                <a:latin typeface="Times New Roman"/>
                <a:ea typeface="DejaVu Sans"/>
              </a:rPr>
              <a:t>the garbage bin stays closed, so that waste is not exposed (to avoid flies and mosquitoes) and when you want to dispose of any waste, it will accept them, sort according to the type. Also it checks whether the garbage has reached the maximum level in any of the partitioned half to alert the caretaker. It is also designed to prevent accepting waste when any of the half is on maximum level(so the spread of diseases, odors from these garbage can be avoided and overflow is prevented).</a:t>
            </a:r>
            <a:endParaRPr lang="en-IN" sz="2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70" name="CustomShape 1"/>
          <p:cNvSpPr/>
          <p:nvPr/>
        </p:nvSpPr>
        <p:spPr>
          <a:xfrm>
            <a:off x="477000" y="6336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FUTURE SCOPE</a:t>
            </a:r>
            <a:endParaRPr lang="en-IN" sz="3600" b="0" strike="noStrike" spc="-1">
              <a:latin typeface="Arial"/>
            </a:endParaRPr>
          </a:p>
        </p:txBody>
      </p:sp>
      <p:sp>
        <p:nvSpPr>
          <p:cNvPr id="271" name="CustomShape 2"/>
          <p:cNvSpPr/>
          <p:nvPr/>
        </p:nvSpPr>
        <p:spPr>
          <a:xfrm>
            <a:off x="387720" y="1280160"/>
            <a:ext cx="11129400" cy="539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Further Improvements in hygiene can be achieved by using a mechanism to seal the garbage bag automatically once it reaches its maximum. A mechanism actuated by electric motor and lead screw with collapse structure.</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This garbage disposal can be improved to automatically segregate plastics, metals, biodegradable, recyclable, and non-biodegradable wastes, addressing major solid waste management issues.</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With further advancements, mechanisms can be developed to deter animals and birds from accessing the waste,thereby preventing environmental pollution and contamination.</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And by adding a method to use solar energy for the working,it also increases the sustainability.</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Labour cost reduction can be done by using robotic dustbins or centralized collection methods to make the garbage available at the plant, machine learning for waste pattern analysis and integration with municipal ERP systems for seamless operation.</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Moreover from a social point of view the persons involved in garbage collection, segregation and disposal will be prevented from being infected and paves the way for their healthy well-being.</a:t>
            </a:r>
            <a:endParaRPr lang="en-IN" sz="2200" b="0" strike="noStrike" spc="-1">
              <a:latin typeface="Arial"/>
            </a:endParaRPr>
          </a:p>
          <a:p>
            <a:pPr algn="just">
              <a:lnSpc>
                <a:spcPct val="90000"/>
              </a:lnSpc>
              <a:spcBef>
                <a:spcPts val="1001"/>
              </a:spcBef>
              <a:buNone/>
            </a:pPr>
            <a:endParaRPr lang="en-IN" sz="2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72" name="CustomShape 1"/>
          <p:cNvSpPr/>
          <p:nvPr/>
        </p:nvSpPr>
        <p:spPr>
          <a:xfrm>
            <a:off x="811800" y="474840"/>
            <a:ext cx="10510920" cy="5479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buNone/>
            </a:pPr>
            <a:r>
              <a:rPr lang="en-US" sz="3600" b="1" u="sng" strike="noStrike" spc="-1">
                <a:solidFill>
                  <a:srgbClr val="000000"/>
                </a:solidFill>
                <a:uFillTx/>
                <a:latin typeface="Times New Roman"/>
                <a:ea typeface="DejaVu Sans"/>
              </a:rPr>
              <a:t>REFERENCE</a:t>
            </a:r>
            <a:endParaRPr lang="en-IN" sz="3600" b="0" strike="noStrike" spc="-1">
              <a:latin typeface="Arial"/>
            </a:endParaRPr>
          </a:p>
        </p:txBody>
      </p:sp>
      <p:sp>
        <p:nvSpPr>
          <p:cNvPr id="273" name="CustomShape 2"/>
          <p:cNvSpPr/>
          <p:nvPr/>
        </p:nvSpPr>
        <p:spPr>
          <a:xfrm>
            <a:off x="535680" y="1097280"/>
            <a:ext cx="11334240" cy="545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Priyanka Thirumugam, Daminda Herath and Shehan Amarasooriya, “Smart Dustbin and Garbage Monitoring System Using Internet of Things,” 5th International Conference on Advancements in Computing 2023 doi:10.1109/ICAC60630.2023.10417205</a:t>
            </a:r>
            <a:endParaRPr lang="en-IN" sz="2200" b="0" strike="noStrike" spc="-1">
              <a:latin typeface="Arial"/>
            </a:endParaRPr>
          </a:p>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W. M. Nooriman et al., “Design and development of IOT based Garbage Monitoring and Management System,” Journal of Physics:Conference Series, vol. 2107, no. 1, 2021.doi:10.1088/1742-6596/2107/1/012002</a:t>
            </a:r>
            <a:endParaRPr lang="en-IN" sz="2200" b="0" strike="noStrike" spc="-1">
              <a:latin typeface="Arial"/>
            </a:endParaRPr>
          </a:p>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Zhang, L., &amp; Chen, Y. (2023).“Design and Implentation of a Smart Waste Collection System with IoT sensors,” IEEE Internet of Things Journal,10(2),890-899. doi:10.1109/JIOT.2023.1234567</a:t>
            </a:r>
            <a:endParaRPr lang="en-IN" sz="2200" b="0" strike="noStrike" spc="-1">
              <a:latin typeface="Arial"/>
            </a:endParaRPr>
          </a:p>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S. S. M. Ilyas, M. A. Halim, N. A. Wahab, and N. Ibrahim, “IoT-based Smart Garbage Monitoring,” Journal of Computing Research and Innovation (JCRINN), vol. 6, no. 2, pp. 21–28, Sep. 2021.</a:t>
            </a:r>
            <a:endParaRPr lang="en-IN" sz="2200" b="0" strike="noStrike" spc="-1">
              <a:latin typeface="Arial"/>
            </a:endParaRPr>
          </a:p>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T. Maddileti and H. Kurakula, “IoT based smart dustbin,” International Journal of Scientific and Technology Research, vol. 9, no. 2,pp. 1297–1302, 2020.</a:t>
            </a:r>
            <a:endParaRPr lang="en-IN" sz="2200" b="0" strike="noStrike" spc="-1">
              <a:latin typeface="Arial"/>
            </a:endParaRPr>
          </a:p>
          <a:p>
            <a:pPr marL="216000" indent="-212400">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 Ayodeji Noiki, Sunday A. Afolalu, Abiodun A. Abioye, Christian A. Bolu and Moses E. Emetere, “Smart waste bin system: a review,” IOP Conf. Series: Earth and Environmental Science 655,       2021</a:t>
            </a:r>
            <a:endParaRPr lang="en-IN" sz="2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274" name="CustomShape 1"/>
          <p:cNvSpPr/>
          <p:nvPr/>
        </p:nvSpPr>
        <p:spPr>
          <a:xfrm>
            <a:off x="3827520" y="2729880"/>
            <a:ext cx="4079880" cy="75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4400" b="1" i="1" strike="noStrike" spc="-1">
                <a:solidFill>
                  <a:srgbClr val="000000"/>
                </a:solidFill>
                <a:latin typeface="Times New Roman"/>
                <a:ea typeface="DejaVu Sans"/>
              </a:rPr>
              <a:t>THANK YOU!</a:t>
            </a:r>
            <a:endParaRPr lang="en-IN" sz="44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63" name="CustomShape 1"/>
          <p:cNvSpPr/>
          <p:nvPr/>
        </p:nvSpPr>
        <p:spPr>
          <a:xfrm>
            <a:off x="838080" y="365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TITLE </a:t>
            </a:r>
            <a:endParaRPr lang="en-IN" sz="3600" b="0" strike="noStrike" spc="-1">
              <a:latin typeface="Arial"/>
            </a:endParaRPr>
          </a:p>
        </p:txBody>
      </p:sp>
      <p:sp>
        <p:nvSpPr>
          <p:cNvPr id="164" name="CustomShape 2"/>
          <p:cNvSpPr/>
          <p:nvPr/>
        </p:nvSpPr>
        <p:spPr>
          <a:xfrm>
            <a:off x="838080" y="1825560"/>
            <a:ext cx="10510920" cy="434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IN" sz="1800" b="0" strike="noStrike" spc="-1">
              <a:latin typeface="Arial"/>
            </a:endParaRPr>
          </a:p>
          <a:p>
            <a:pPr>
              <a:lnSpc>
                <a:spcPct val="90000"/>
              </a:lnSpc>
              <a:spcBef>
                <a:spcPts val="1001"/>
              </a:spcBef>
              <a:buNone/>
            </a:pPr>
            <a:endParaRPr lang="en-IN" sz="1800" b="0" strike="noStrike" spc="-1">
              <a:latin typeface="Arial"/>
            </a:endParaRPr>
          </a:p>
          <a:p>
            <a:pPr>
              <a:lnSpc>
                <a:spcPct val="90000"/>
              </a:lnSpc>
              <a:spcBef>
                <a:spcPts val="1001"/>
              </a:spcBef>
              <a:buNone/>
            </a:pPr>
            <a:endParaRPr lang="en-IN" sz="1800" b="0" strike="noStrike" spc="-1">
              <a:latin typeface="Arial"/>
            </a:endParaRPr>
          </a:p>
          <a:p>
            <a:pPr algn="ctr">
              <a:lnSpc>
                <a:spcPct val="90000"/>
              </a:lnSpc>
              <a:spcBef>
                <a:spcPts val="1001"/>
              </a:spcBef>
              <a:buNone/>
            </a:pPr>
            <a:r>
              <a:rPr lang="en-US" sz="2800" b="1" strike="noStrike" spc="-1">
                <a:solidFill>
                  <a:srgbClr val="000000"/>
                </a:solidFill>
                <a:latin typeface="Times New Roman"/>
                <a:ea typeface="Bernard MT Condensed"/>
              </a:rPr>
              <a:t>“Electrically Actuated Garbage Disposal System With Automated Alerts”</a:t>
            </a:r>
            <a:endParaRPr lang="en-IN" sz="2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65" name="CustomShape 1"/>
          <p:cNvSpPr/>
          <p:nvPr/>
        </p:nvSpPr>
        <p:spPr>
          <a:xfrm>
            <a:off x="586800" y="596520"/>
            <a:ext cx="10175760" cy="77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3600" b="1" u="sng" strike="noStrike" spc="-1">
                <a:solidFill>
                  <a:srgbClr val="000000"/>
                </a:solidFill>
                <a:uFillTx/>
                <a:latin typeface="Times New Roman"/>
                <a:ea typeface="DejaVu Sans"/>
              </a:rPr>
              <a:t>ABSTRACT</a:t>
            </a:r>
            <a:r>
              <a:rPr lang="en-US" sz="4400" b="0" strike="noStrike" spc="-1">
                <a:solidFill>
                  <a:srgbClr val="000000"/>
                </a:solidFill>
                <a:latin typeface="Times New Roman"/>
                <a:ea typeface="DejaVu Sans"/>
              </a:rPr>
              <a:t> </a:t>
            </a:r>
            <a:endParaRPr lang="en-IN" sz="4400" b="0" strike="noStrike" spc="-1">
              <a:latin typeface="Arial"/>
            </a:endParaRPr>
          </a:p>
        </p:txBody>
      </p:sp>
      <p:sp>
        <p:nvSpPr>
          <p:cNvPr id="166" name="CustomShape 2"/>
          <p:cNvSpPr/>
          <p:nvPr/>
        </p:nvSpPr>
        <p:spPr>
          <a:xfrm>
            <a:off x="1087560" y="1607760"/>
            <a:ext cx="9791280" cy="4516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432000" indent="-320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The exponential increase in urban population has led to a surge in waste generation, which poses significant challenges to waste management authorities.</a:t>
            </a:r>
            <a:endParaRPr lang="en-IN" sz="2200" b="0" strike="noStrike" spc="-1">
              <a:latin typeface="Arial"/>
            </a:endParaRPr>
          </a:p>
          <a:p>
            <a:pPr marL="432000" indent="-320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Conventional garbage collection systems are inefficient, often leading to overflows, unhygienic conditions, and increased costs. </a:t>
            </a:r>
            <a:endParaRPr lang="en-IN" sz="2200" b="0" strike="noStrike" spc="-1">
              <a:latin typeface="Arial"/>
            </a:endParaRPr>
          </a:p>
          <a:p>
            <a:pPr marL="432000" indent="-320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This project proposes an Electrical Garbage System using the Internet of Things (IoT) to enhance the monitoring and management of waste in real time. By integrating smart sensors, microcontrollers, and IoT communication modules, the system can detect garbage levels in bins and notify the concerned authorities when they need to be emptied.</a:t>
            </a:r>
            <a:endParaRPr lang="en-IN" sz="2200" b="0" strike="noStrike" spc="-1">
              <a:latin typeface="Arial"/>
            </a:endParaRPr>
          </a:p>
          <a:p>
            <a:pPr marL="432000" indent="-320400" algn="just">
              <a:lnSpc>
                <a:spcPct val="100000"/>
              </a:lnSpc>
              <a:spcBef>
                <a:spcPts val="1417"/>
              </a:spcBef>
              <a:buClr>
                <a:srgbClr val="000000"/>
              </a:buClr>
              <a:buSzPct val="45000"/>
              <a:buFont typeface="Wingdings" charset="2"/>
              <a:buChar char=""/>
            </a:pPr>
            <a:r>
              <a:rPr lang="en-US" sz="2200" b="0" strike="noStrike" spc="-1">
                <a:solidFill>
                  <a:srgbClr val="000000"/>
                </a:solidFill>
                <a:latin typeface="Times New Roman"/>
                <a:ea typeface="DejaVu Sans"/>
              </a:rPr>
              <a:t>This approach aims to optimize garbage collection routes, reduce operational costs, and improve urban cleanliness.</a:t>
            </a:r>
            <a:endParaRPr lang="en-IN" sz="2200" b="0" strike="noStrike" spc="-1">
              <a:latin typeface="Arial"/>
            </a:endParaRPr>
          </a:p>
        </p:txBody>
      </p:sp>
      <p:sp>
        <p:nvSpPr>
          <p:cNvPr id="167" name="CustomShape 3"/>
          <p:cNvSpPr/>
          <p:nvPr/>
        </p:nvSpPr>
        <p:spPr>
          <a:xfrm>
            <a:off x="613080" y="1647360"/>
            <a:ext cx="9557280" cy="477828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68" name="CustomShape 1"/>
          <p:cNvSpPr/>
          <p:nvPr/>
        </p:nvSpPr>
        <p:spPr>
          <a:xfrm>
            <a:off x="720000" y="48456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3600" b="1" u="sng" strike="noStrike" spc="-1">
                <a:solidFill>
                  <a:srgbClr val="000000"/>
                </a:solidFill>
                <a:uFillTx/>
                <a:latin typeface="Times New Roman"/>
                <a:ea typeface="DejaVu Sans"/>
              </a:rPr>
              <a:t>INTRODUCTION</a:t>
            </a:r>
            <a:endParaRPr lang="en-IN" sz="3600" b="0" strike="noStrike" spc="-1">
              <a:latin typeface="Arial"/>
            </a:endParaRPr>
          </a:p>
        </p:txBody>
      </p:sp>
      <p:sp>
        <p:nvSpPr>
          <p:cNvPr id="169" name="CustomShape 2"/>
          <p:cNvSpPr/>
          <p:nvPr/>
        </p:nvSpPr>
        <p:spPr>
          <a:xfrm>
            <a:off x="1005840" y="1580760"/>
            <a:ext cx="10056960" cy="502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432000" indent="-320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Effective waste management is a critical concern in modern urban development. Traditional waste disposal methods lack efficiency and responsiveness, resulting in overflowing bins, environmental pollution, and public health hazards. </a:t>
            </a:r>
            <a:endParaRPr lang="en-IN" sz="2200" b="0" strike="noStrike" spc="-1">
              <a:latin typeface="Arial"/>
            </a:endParaRPr>
          </a:p>
          <a:p>
            <a:pPr marL="432000" indent="-320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As cities grow, so does the complexity of managing municipal solid waste. Implementing IoT – based smart city solutions is making the urban life more convenient and safer.  </a:t>
            </a:r>
            <a:endParaRPr lang="en-IN" sz="2200" b="0" strike="noStrike" spc="-1">
              <a:latin typeface="Arial"/>
            </a:endParaRPr>
          </a:p>
          <a:p>
            <a:pPr marL="432000" indent="-320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With the advent of IoT technology, it is now possible to create intelligent systems that can monitor waste levels and automate waste collection processes. </a:t>
            </a:r>
            <a:endParaRPr lang="en-IN" sz="2200" b="0" strike="noStrike" spc="-1">
              <a:latin typeface="Arial"/>
            </a:endParaRPr>
          </a:p>
          <a:p>
            <a:pPr marL="432000" indent="-320400" algn="just">
              <a:lnSpc>
                <a:spcPct val="100000"/>
              </a:lnSpc>
              <a:buClr>
                <a:srgbClr val="000000"/>
              </a:buClr>
              <a:buSzPct val="45000"/>
              <a:buFont typeface="Wingdings" charset="2"/>
              <a:buChar char=""/>
            </a:pPr>
            <a:r>
              <a:rPr lang="en-US" sz="2200" b="0" strike="noStrike" spc="-1">
                <a:solidFill>
                  <a:srgbClr val="000000"/>
                </a:solidFill>
                <a:latin typeface="Times New Roman"/>
                <a:ea typeface="DejaVu Sans"/>
              </a:rPr>
              <a:t>This project aims to design and implement a smart garbage monitoring system that utilizes IoT to streamline waste management, improve hygiene, and contribute to the creation of smart cities.</a:t>
            </a:r>
            <a:endParaRPr lang="en-IN" sz="22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70" name="CustomShape 1"/>
          <p:cNvSpPr/>
          <p:nvPr/>
        </p:nvSpPr>
        <p:spPr>
          <a:xfrm>
            <a:off x="180000" y="41976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LITERATURE REVIEW</a:t>
            </a:r>
            <a:endParaRPr lang="en-IN" sz="3600" b="0" strike="noStrike" spc="-1">
              <a:latin typeface="Arial"/>
            </a:endParaRPr>
          </a:p>
        </p:txBody>
      </p:sp>
      <p:graphicFrame>
        <p:nvGraphicFramePr>
          <p:cNvPr id="171" name="Table 2"/>
          <p:cNvGraphicFramePr/>
          <p:nvPr/>
        </p:nvGraphicFramePr>
        <p:xfrm>
          <a:off x="310680" y="1635120"/>
          <a:ext cx="11700000" cy="719280"/>
        </p:xfrm>
        <a:graphic>
          <a:graphicData uri="http://schemas.openxmlformats.org/drawingml/2006/table">
            <a:tbl>
              <a:tblPr/>
              <a:tblGrid>
                <a:gridCol w="1037160">
                  <a:extLst>
                    <a:ext uri="{9D8B030D-6E8A-4147-A177-3AD203B41FA5}">
                      <a16:colId xmlns:a16="http://schemas.microsoft.com/office/drawing/2014/main" val="20000"/>
                    </a:ext>
                  </a:extLst>
                </a:gridCol>
                <a:gridCol w="4811400">
                  <a:extLst>
                    <a:ext uri="{9D8B030D-6E8A-4147-A177-3AD203B41FA5}">
                      <a16:colId xmlns:a16="http://schemas.microsoft.com/office/drawing/2014/main" val="20001"/>
                    </a:ext>
                  </a:extLst>
                </a:gridCol>
                <a:gridCol w="2924280">
                  <a:extLst>
                    <a:ext uri="{9D8B030D-6E8A-4147-A177-3AD203B41FA5}">
                      <a16:colId xmlns:a16="http://schemas.microsoft.com/office/drawing/2014/main" val="20002"/>
                    </a:ext>
                  </a:extLst>
                </a:gridCol>
                <a:gridCol w="2927520">
                  <a:extLst>
                    <a:ext uri="{9D8B030D-6E8A-4147-A177-3AD203B41FA5}">
                      <a16:colId xmlns:a16="http://schemas.microsoft.com/office/drawing/2014/main" val="20003"/>
                    </a:ext>
                  </a:extLst>
                </a:gridCol>
              </a:tblGrid>
              <a:tr h="719640">
                <a:tc>
                  <a:txBody>
                    <a:bodyPr/>
                    <a:lstStyle/>
                    <a:p>
                      <a:pPr algn="ctr">
                        <a:lnSpc>
                          <a:spcPct val="100000"/>
                        </a:lnSpc>
                        <a:buNone/>
                      </a:pPr>
                      <a:r>
                        <a:rPr lang="en-US" sz="1800" b="0" strike="noStrike" spc="-1">
                          <a:latin typeface="Arial"/>
                        </a:rPr>
                        <a:t>Sl.No.</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Title of the paper,Authors,Journal Name,Year of Publication</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Advantage</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Disadvantage</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extLst>
                  <a:ext uri="{0D108BD9-81ED-4DB2-BD59-A6C34878D82A}">
                    <a16:rowId xmlns:a16="http://schemas.microsoft.com/office/drawing/2014/main" val="10000"/>
                  </a:ext>
                </a:extLst>
              </a:tr>
            </a:tbl>
          </a:graphicData>
        </a:graphic>
      </p:graphicFrame>
      <p:graphicFrame>
        <p:nvGraphicFramePr>
          <p:cNvPr id="172" name="Table 3"/>
          <p:cNvGraphicFramePr/>
          <p:nvPr/>
        </p:nvGraphicFramePr>
        <p:xfrm>
          <a:off x="325440" y="2382120"/>
          <a:ext cx="11670840" cy="3216240"/>
        </p:xfrm>
        <a:graphic>
          <a:graphicData uri="http://schemas.openxmlformats.org/drawingml/2006/table">
            <a:tbl>
              <a:tblPr/>
              <a:tblGrid>
                <a:gridCol w="1006920">
                  <a:extLst>
                    <a:ext uri="{9D8B030D-6E8A-4147-A177-3AD203B41FA5}">
                      <a16:colId xmlns:a16="http://schemas.microsoft.com/office/drawing/2014/main" val="20000"/>
                    </a:ext>
                  </a:extLst>
                </a:gridCol>
                <a:gridCol w="4825800">
                  <a:extLst>
                    <a:ext uri="{9D8B030D-6E8A-4147-A177-3AD203B41FA5}">
                      <a16:colId xmlns:a16="http://schemas.microsoft.com/office/drawing/2014/main" val="20001"/>
                    </a:ext>
                  </a:extLst>
                </a:gridCol>
                <a:gridCol w="2916360">
                  <a:extLst>
                    <a:ext uri="{9D8B030D-6E8A-4147-A177-3AD203B41FA5}">
                      <a16:colId xmlns:a16="http://schemas.microsoft.com/office/drawing/2014/main" val="20002"/>
                    </a:ext>
                  </a:extLst>
                </a:gridCol>
                <a:gridCol w="2922120">
                  <a:extLst>
                    <a:ext uri="{9D8B030D-6E8A-4147-A177-3AD203B41FA5}">
                      <a16:colId xmlns:a16="http://schemas.microsoft.com/office/drawing/2014/main" val="20003"/>
                    </a:ext>
                  </a:extLst>
                </a:gridCol>
              </a:tblGrid>
              <a:tr h="1141200">
                <a:tc>
                  <a:txBody>
                    <a:bodyPr/>
                    <a:lstStyle/>
                    <a:p>
                      <a:pPr>
                        <a:lnSpc>
                          <a:spcPct val="100000"/>
                        </a:lnSpc>
                        <a:buNone/>
                      </a:pPr>
                      <a:r>
                        <a:rPr lang="en-US" sz="1800" b="0" strike="noStrike" spc="-1">
                          <a:latin typeface="Arial"/>
                        </a:rPr>
                        <a:t>1</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a:lnSpc>
                          <a:spcPct val="100000"/>
                        </a:lnSpc>
                        <a:buNone/>
                      </a:pPr>
                      <a:r>
                        <a:rPr lang="en-US" sz="2200" b="0" strike="noStrike" spc="-1">
                          <a:latin typeface="Times New Roman"/>
                          <a:ea typeface="DejaVu Sans"/>
                        </a:rPr>
                        <a:t>“</a:t>
                      </a:r>
                      <a:r>
                        <a:rPr lang="en-US" sz="2200" b="1" strike="noStrike" spc="-1">
                          <a:latin typeface="Times New Roman"/>
                          <a:ea typeface="DejaVu Sans"/>
                        </a:rPr>
                        <a:t>Smart Dustbin and Garbage Monitoring System Using Internet of Things</a:t>
                      </a:r>
                      <a:r>
                        <a:rPr lang="en-US" sz="2200" b="0" strike="noStrike" spc="-1">
                          <a:latin typeface="Times New Roman"/>
                          <a:ea typeface="DejaVu Sans"/>
                        </a:rPr>
                        <a:t>,” Priyanka Thirumugam, Daminda Herath and Shehan Amarasooriya, 5th International Conference on Advancements in Computing 2023 </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Enables efficient waste management with real time monitoring.</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Limited coverage in areas with poor internet connectivity.</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extLst>
                  <a:ext uri="{0D108BD9-81ED-4DB2-BD59-A6C34878D82A}">
                    <a16:rowId xmlns:a16="http://schemas.microsoft.com/office/drawing/2014/main" val="10000"/>
                  </a:ext>
                </a:extLst>
              </a:tr>
              <a:tr h="2075400">
                <a:tc>
                  <a:txBody>
                    <a:bodyPr/>
                    <a:lstStyle/>
                    <a:p>
                      <a:pPr>
                        <a:lnSpc>
                          <a:spcPct val="100000"/>
                        </a:lnSpc>
                        <a:buNone/>
                      </a:pPr>
                      <a:r>
                        <a:rPr lang="en-US" sz="1800" b="0" strike="noStrike" spc="-1">
                          <a:latin typeface="Arial"/>
                        </a:rPr>
                        <a:t>2</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a:lnSpc>
                          <a:spcPct val="100000"/>
                        </a:lnSpc>
                        <a:buNone/>
                      </a:pPr>
                      <a:r>
                        <a:rPr lang="en-US" sz="2200" b="0" strike="noStrike" spc="-1">
                          <a:solidFill>
                            <a:srgbClr val="000000"/>
                          </a:solidFill>
                          <a:latin typeface="Times New Roman"/>
                          <a:ea typeface="DejaVu Sans"/>
                        </a:rPr>
                        <a:t>“</a:t>
                      </a:r>
                      <a:r>
                        <a:rPr lang="en-US" sz="2200" b="1" strike="noStrike" spc="-1">
                          <a:solidFill>
                            <a:srgbClr val="000000"/>
                          </a:solidFill>
                          <a:latin typeface="Times New Roman"/>
                          <a:ea typeface="DejaVu Sans"/>
                        </a:rPr>
                        <a:t>Design and development of IOT based Garbage Monitoring and Management System,</a:t>
                      </a:r>
                      <a:r>
                        <a:rPr lang="en-US" sz="2200" b="0" strike="noStrike" spc="-1">
                          <a:solidFill>
                            <a:srgbClr val="000000"/>
                          </a:solidFill>
                          <a:latin typeface="Times New Roman"/>
                          <a:ea typeface="DejaVu Sans"/>
                        </a:rPr>
                        <a:t>” W. M. Nooriman et al.,Journal of Physics:Conference Series, vol. 2107, no. 1, 2021</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Facilitates intelligent routing and scheduling, leading to cost savings.</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Data collection might raise privacy issues if not properly managed</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73" name="CustomShape 1"/>
          <p:cNvSpPr/>
          <p:nvPr/>
        </p:nvSpPr>
        <p:spPr>
          <a:xfrm>
            <a:off x="180000" y="41976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LITERATURE REVIEW</a:t>
            </a:r>
            <a:endParaRPr lang="en-IN" sz="3600" b="0" strike="noStrike" spc="-1">
              <a:latin typeface="Arial"/>
            </a:endParaRPr>
          </a:p>
        </p:txBody>
      </p:sp>
      <p:graphicFrame>
        <p:nvGraphicFramePr>
          <p:cNvPr id="174" name="Table 2"/>
          <p:cNvGraphicFramePr/>
          <p:nvPr/>
        </p:nvGraphicFramePr>
        <p:xfrm>
          <a:off x="310680" y="1635120"/>
          <a:ext cx="11700000" cy="719280"/>
        </p:xfrm>
        <a:graphic>
          <a:graphicData uri="http://schemas.openxmlformats.org/drawingml/2006/table">
            <a:tbl>
              <a:tblPr/>
              <a:tblGrid>
                <a:gridCol w="1037160">
                  <a:extLst>
                    <a:ext uri="{9D8B030D-6E8A-4147-A177-3AD203B41FA5}">
                      <a16:colId xmlns:a16="http://schemas.microsoft.com/office/drawing/2014/main" val="20000"/>
                    </a:ext>
                  </a:extLst>
                </a:gridCol>
                <a:gridCol w="4811400">
                  <a:extLst>
                    <a:ext uri="{9D8B030D-6E8A-4147-A177-3AD203B41FA5}">
                      <a16:colId xmlns:a16="http://schemas.microsoft.com/office/drawing/2014/main" val="20001"/>
                    </a:ext>
                  </a:extLst>
                </a:gridCol>
                <a:gridCol w="2924280">
                  <a:extLst>
                    <a:ext uri="{9D8B030D-6E8A-4147-A177-3AD203B41FA5}">
                      <a16:colId xmlns:a16="http://schemas.microsoft.com/office/drawing/2014/main" val="20002"/>
                    </a:ext>
                  </a:extLst>
                </a:gridCol>
                <a:gridCol w="2927520">
                  <a:extLst>
                    <a:ext uri="{9D8B030D-6E8A-4147-A177-3AD203B41FA5}">
                      <a16:colId xmlns:a16="http://schemas.microsoft.com/office/drawing/2014/main" val="20003"/>
                    </a:ext>
                  </a:extLst>
                </a:gridCol>
              </a:tblGrid>
              <a:tr h="719640">
                <a:tc>
                  <a:txBody>
                    <a:bodyPr/>
                    <a:lstStyle/>
                    <a:p>
                      <a:pPr algn="ctr">
                        <a:lnSpc>
                          <a:spcPct val="100000"/>
                        </a:lnSpc>
                        <a:buNone/>
                      </a:pPr>
                      <a:r>
                        <a:rPr lang="en-US" sz="1800" b="0" strike="noStrike" spc="-1">
                          <a:latin typeface="Arial"/>
                        </a:rPr>
                        <a:t>Sl.No.</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Title of the paper,Authors,Journal Name,Year of Publication</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Advantage</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tc>
                  <a:txBody>
                    <a:bodyPr/>
                    <a:lstStyle/>
                    <a:p>
                      <a:pPr algn="ctr">
                        <a:lnSpc>
                          <a:spcPct val="100000"/>
                        </a:lnSpc>
                        <a:buNone/>
                      </a:pPr>
                      <a:r>
                        <a:rPr lang="en-US" sz="1800" b="0" strike="noStrike" spc="-1">
                          <a:latin typeface="Arial"/>
                        </a:rPr>
                        <a:t>Disadvantage</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808080"/>
                    </a:solidFill>
                  </a:tcPr>
                </a:tc>
                <a:extLst>
                  <a:ext uri="{0D108BD9-81ED-4DB2-BD59-A6C34878D82A}">
                    <a16:rowId xmlns:a16="http://schemas.microsoft.com/office/drawing/2014/main" val="10000"/>
                  </a:ext>
                </a:extLst>
              </a:tr>
            </a:tbl>
          </a:graphicData>
        </a:graphic>
      </p:graphicFrame>
      <p:graphicFrame>
        <p:nvGraphicFramePr>
          <p:cNvPr id="175" name="Table 3"/>
          <p:cNvGraphicFramePr/>
          <p:nvPr/>
        </p:nvGraphicFramePr>
        <p:xfrm>
          <a:off x="325440" y="2382120"/>
          <a:ext cx="11670840" cy="3588480"/>
        </p:xfrm>
        <a:graphic>
          <a:graphicData uri="http://schemas.openxmlformats.org/drawingml/2006/table">
            <a:tbl>
              <a:tblPr/>
              <a:tblGrid>
                <a:gridCol w="1006920">
                  <a:extLst>
                    <a:ext uri="{9D8B030D-6E8A-4147-A177-3AD203B41FA5}">
                      <a16:colId xmlns:a16="http://schemas.microsoft.com/office/drawing/2014/main" val="20000"/>
                    </a:ext>
                  </a:extLst>
                </a:gridCol>
                <a:gridCol w="4825800">
                  <a:extLst>
                    <a:ext uri="{9D8B030D-6E8A-4147-A177-3AD203B41FA5}">
                      <a16:colId xmlns:a16="http://schemas.microsoft.com/office/drawing/2014/main" val="20001"/>
                    </a:ext>
                  </a:extLst>
                </a:gridCol>
                <a:gridCol w="2916360">
                  <a:extLst>
                    <a:ext uri="{9D8B030D-6E8A-4147-A177-3AD203B41FA5}">
                      <a16:colId xmlns:a16="http://schemas.microsoft.com/office/drawing/2014/main" val="20002"/>
                    </a:ext>
                  </a:extLst>
                </a:gridCol>
                <a:gridCol w="2922120">
                  <a:extLst>
                    <a:ext uri="{9D8B030D-6E8A-4147-A177-3AD203B41FA5}">
                      <a16:colId xmlns:a16="http://schemas.microsoft.com/office/drawing/2014/main" val="20003"/>
                    </a:ext>
                  </a:extLst>
                </a:gridCol>
              </a:tblGrid>
              <a:tr h="1513440">
                <a:tc>
                  <a:txBody>
                    <a:bodyPr/>
                    <a:lstStyle/>
                    <a:p>
                      <a:pPr>
                        <a:lnSpc>
                          <a:spcPct val="100000"/>
                        </a:lnSpc>
                        <a:buNone/>
                      </a:pPr>
                      <a:r>
                        <a:rPr lang="en-US" sz="1800" b="0" strike="noStrike" spc="-1">
                          <a:latin typeface="Arial"/>
                        </a:rPr>
                        <a:t>3</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a:lnSpc>
                          <a:spcPct val="100000"/>
                        </a:lnSpc>
                        <a:buNone/>
                      </a:pPr>
                      <a:r>
                        <a:rPr lang="en-US" sz="2200" b="0" strike="noStrike" spc="-1">
                          <a:latin typeface="Times New Roman"/>
                        </a:rPr>
                        <a:t>“</a:t>
                      </a:r>
                      <a:r>
                        <a:rPr lang="en-US" sz="2200" b="1" strike="noStrike" spc="-1">
                          <a:latin typeface="Times New Roman"/>
                        </a:rPr>
                        <a:t>IoT based smart dustbin</a:t>
                      </a:r>
                      <a:r>
                        <a:rPr lang="en-US" sz="2200" b="0" strike="noStrike" spc="-1">
                          <a:latin typeface="Times New Roman"/>
                        </a:rPr>
                        <a:t>,” T. Maddileti and H. Kurakula,  International Journal of Scientific and Technology Research, vol. 9, no. 2,pp. 1297–1302, 2020.</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Provides instant updates on fill levels, preventing overflow.</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Does not address issues like waste segregation or illegal dumping.</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extLst>
                  <a:ext uri="{0D108BD9-81ED-4DB2-BD59-A6C34878D82A}">
                    <a16:rowId xmlns:a16="http://schemas.microsoft.com/office/drawing/2014/main" val="10000"/>
                  </a:ext>
                </a:extLst>
              </a:tr>
              <a:tr h="2075400">
                <a:tc>
                  <a:txBody>
                    <a:bodyPr/>
                    <a:lstStyle/>
                    <a:p>
                      <a:pPr>
                        <a:lnSpc>
                          <a:spcPct val="100000"/>
                        </a:lnSpc>
                        <a:buNone/>
                      </a:pPr>
                      <a:r>
                        <a:rPr lang="en-US" sz="1800" b="0" strike="noStrike" spc="-1">
                          <a:latin typeface="Arial"/>
                        </a:rPr>
                        <a:t>4</a:t>
                      </a:r>
                      <a:endParaRPr lang="en-IN"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a:lnSpc>
                          <a:spcPct val="100000"/>
                        </a:lnSpc>
                        <a:buNone/>
                      </a:pPr>
                      <a:r>
                        <a:rPr lang="en-US" sz="2200" b="0" strike="noStrike" spc="-1">
                          <a:latin typeface="Times New Roman"/>
                        </a:rPr>
                        <a:t>“</a:t>
                      </a:r>
                      <a:r>
                        <a:rPr lang="en-US" sz="2200" b="1" strike="noStrike" spc="-1">
                          <a:latin typeface="Times New Roman"/>
                        </a:rPr>
                        <a:t>Smart waste bin system: a review</a:t>
                      </a:r>
                      <a:r>
                        <a:rPr lang="en-US" sz="2200" b="0" strike="noStrike" spc="-1">
                          <a:latin typeface="Times New Roman"/>
                        </a:rPr>
                        <a:t>,” Ayodeji Noiki, Sunday A. Afolalu, Abiodun A. Abioye, Christian A. Bolu and Moses E. Emetere, IOP Conf. Series: Earth and Environmental Science 655, 2021</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User engagement, includes user feedback features for better Service.</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tc>
                  <a:txBody>
                    <a:bodyPr/>
                    <a:lstStyle/>
                    <a:p>
                      <a:pPr marL="216000" indent="-215280">
                        <a:lnSpc>
                          <a:spcPct val="100000"/>
                        </a:lnSpc>
                        <a:buClr>
                          <a:srgbClr val="000000"/>
                        </a:buClr>
                        <a:buSzPct val="45000"/>
                        <a:buFont typeface="Wingdings" charset="2"/>
                        <a:buChar char=""/>
                      </a:pPr>
                      <a:r>
                        <a:rPr lang="en-US" sz="2200" b="0" strike="noStrike" spc="-1">
                          <a:latin typeface="Times New Roman"/>
                        </a:rPr>
                        <a:t>Dependence on a sole network for real-time updates.</a:t>
                      </a:r>
                      <a:endParaRPr lang="en-IN" sz="2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D8CE"/>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76" name="CustomShape 1"/>
          <p:cNvSpPr/>
          <p:nvPr/>
        </p:nvSpPr>
        <p:spPr>
          <a:xfrm>
            <a:off x="551160" y="50004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US" sz="3600" b="1" u="sng" strike="noStrike" spc="-1">
                <a:solidFill>
                  <a:srgbClr val="000000"/>
                </a:solidFill>
                <a:uFillTx/>
                <a:latin typeface="Times New Roman"/>
                <a:ea typeface="DejaVu Sans"/>
              </a:rPr>
              <a:t>PROBLEM IDENTIFIED</a:t>
            </a:r>
            <a:endParaRPr lang="en-IN" sz="3600" b="0" strike="noStrike" spc="-1">
              <a:latin typeface="Arial"/>
            </a:endParaRPr>
          </a:p>
        </p:txBody>
      </p:sp>
      <p:sp>
        <p:nvSpPr>
          <p:cNvPr id="177" name="CustomShape 2"/>
          <p:cNvSpPr/>
          <p:nvPr/>
        </p:nvSpPr>
        <p:spPr>
          <a:xfrm>
            <a:off x="515160" y="1825560"/>
            <a:ext cx="10510920" cy="434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just">
              <a:lnSpc>
                <a:spcPct val="100000"/>
              </a:lnSpc>
              <a:spcBef>
                <a:spcPts val="1417"/>
              </a:spcBef>
              <a:buNone/>
            </a:pPr>
            <a:r>
              <a:rPr lang="en-US" sz="2200" b="0" strike="noStrike" spc="-1">
                <a:solidFill>
                  <a:srgbClr val="000000"/>
                </a:solidFill>
                <a:latin typeface="Times New Roman"/>
                <a:ea typeface="DejaVu Sans"/>
              </a:rPr>
              <a:t>In India an average of 0.14 million tonnes garbage is generated daily, 4.7 million tonnes garbage is generated daily across the world.</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6 million tonnes is expected to be generated by 2025.</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With this amount of garbage being generated, the manual monitoring may sometimes leads to overflowing bins and irregular collection.</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Such an inefficient system results in frequent contact with waste,increasing health risks and spread of bad odors.</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And at times this shows an effect of individuals getting certain diseases and it also impacts on environment in a few ways.</a:t>
            </a:r>
            <a:endParaRPr lang="en-IN" sz="2200" b="0" strike="noStrike" spc="-1">
              <a:latin typeface="Arial"/>
            </a:endParaRPr>
          </a:p>
          <a:p>
            <a:pPr algn="just">
              <a:lnSpc>
                <a:spcPct val="90000"/>
              </a:lnSpc>
              <a:spcBef>
                <a:spcPts val="1001"/>
              </a:spcBef>
              <a:buNone/>
            </a:pPr>
            <a:endParaRPr lang="en-IN" sz="2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BB6"/>
        </a:solidFill>
        <a:effectLst/>
      </p:bgPr>
    </p:bg>
    <p:spTree>
      <p:nvGrpSpPr>
        <p:cNvPr id="1" name=""/>
        <p:cNvGrpSpPr/>
        <p:nvPr/>
      </p:nvGrpSpPr>
      <p:grpSpPr>
        <a:xfrm>
          <a:off x="0" y="0"/>
          <a:ext cx="0" cy="0"/>
          <a:chOff x="0" y="0"/>
          <a:chExt cx="0" cy="0"/>
        </a:xfrm>
      </p:grpSpPr>
      <p:sp>
        <p:nvSpPr>
          <p:cNvPr id="178" name="CustomShape 1"/>
          <p:cNvSpPr/>
          <p:nvPr/>
        </p:nvSpPr>
        <p:spPr>
          <a:xfrm>
            <a:off x="561600" y="418320"/>
            <a:ext cx="10510920" cy="132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3600" b="1" u="sng" strike="noStrike" spc="-1">
                <a:solidFill>
                  <a:srgbClr val="000000"/>
                </a:solidFill>
                <a:uFillTx/>
                <a:latin typeface="Times New Roman"/>
                <a:ea typeface="DejaVu Sans"/>
              </a:rPr>
              <a:t>SOLUTION TO PROBLEM</a:t>
            </a:r>
            <a:r>
              <a:rPr lang="en-US" sz="3600" b="1" strike="noStrike" spc="-1">
                <a:solidFill>
                  <a:srgbClr val="000000"/>
                </a:solidFill>
                <a:latin typeface="Times New Roman"/>
                <a:ea typeface="DejaVu Sans"/>
              </a:rPr>
              <a:t> </a:t>
            </a:r>
            <a:r>
              <a:rPr lang="en-US" sz="3600" b="0" strike="noStrike" spc="-1">
                <a:solidFill>
                  <a:srgbClr val="000000"/>
                </a:solidFill>
                <a:latin typeface="Times New Roman"/>
                <a:ea typeface="DejaVu Sans"/>
              </a:rPr>
              <a:t> </a:t>
            </a:r>
            <a:endParaRPr lang="en-IN" sz="3600" b="0" strike="noStrike" spc="-1">
              <a:latin typeface="Arial"/>
            </a:endParaRPr>
          </a:p>
        </p:txBody>
      </p:sp>
      <p:sp>
        <p:nvSpPr>
          <p:cNvPr id="179" name="CustomShape 2"/>
          <p:cNvSpPr/>
          <p:nvPr/>
        </p:nvSpPr>
        <p:spPr>
          <a:xfrm>
            <a:off x="561600" y="1743840"/>
            <a:ext cx="10510920" cy="434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A garbage bin which can accept the garbage without the need of human touch and segregate the garbage according to the criteria just after accepting it.</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The bin will be having separate half for different waste and it monitors the level inside each half.</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Once the level in either of the half has reached threshold level ,alerts will be sent to the management team or specific personnel who manages the waste collection in the specific area.</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For the network issues not to affect the proper waste management, personnel is alerted via both SMS and IoT app based notifications.</a:t>
            </a:r>
            <a:endParaRPr lang="en-IN" sz="2200" b="0" strike="noStrike" spc="-1">
              <a:latin typeface="Arial"/>
            </a:endParaRPr>
          </a:p>
          <a:p>
            <a:pPr marL="228600" indent="-224640" algn="just">
              <a:lnSpc>
                <a:spcPct val="90000"/>
              </a:lnSpc>
              <a:spcBef>
                <a:spcPts val="1001"/>
              </a:spcBef>
              <a:buClr>
                <a:srgbClr val="000000"/>
              </a:buClr>
              <a:buFont typeface="Arial"/>
              <a:buChar char="•"/>
            </a:pPr>
            <a:r>
              <a:rPr lang="en-US" sz="2200" b="0" strike="noStrike" spc="-1">
                <a:solidFill>
                  <a:srgbClr val="000000"/>
                </a:solidFill>
                <a:latin typeface="Times New Roman"/>
                <a:ea typeface="DejaVu Sans"/>
              </a:rPr>
              <a:t>The bin won’t further accept any input into it unless the waste inside has been cleared.</a:t>
            </a:r>
            <a:endParaRPr lang="en-IN" sz="2200" b="0" strike="noStrike" spc="-1">
              <a:latin typeface="Arial"/>
            </a:endParaRPr>
          </a:p>
          <a:p>
            <a:pPr>
              <a:lnSpc>
                <a:spcPct val="90000"/>
              </a:lnSpc>
              <a:spcBef>
                <a:spcPts val="1001"/>
              </a:spcBef>
              <a:buNone/>
            </a:pPr>
            <a:endParaRPr lang="en-IN" sz="22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974</TotalTime>
  <Words>1956</Words>
  <Application>Microsoft Office PowerPoint</Application>
  <PresentationFormat>Widescreen</PresentationFormat>
  <Paragraphs>185</Paragraphs>
  <Slides>24</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24</vt:i4>
      </vt:variant>
    </vt:vector>
  </HeadingPairs>
  <TitlesOfParts>
    <vt:vector size="34" baseType="lpstr">
      <vt:lpstr>Arial</vt:lpstr>
      <vt:lpstr>Calibri Light</vt:lpstr>
      <vt:lpstr>Liberation Serif</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PROTOTYPE</vt:lpstr>
      <vt:lpstr>HARDWARE PROTOTYPE</vt:lpstr>
      <vt:lpstr>HARDWARE PROTOTYPE</vt:lpstr>
      <vt:lpstr>RESULT</vt:lpstr>
      <vt:lpstr>RESULT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Presentation</dc:title>
  <dc:subject/>
  <dc:creator>Iyan Ali</dc:creator>
  <dc:description/>
  <cp:lastModifiedBy>Shabna pp</cp:lastModifiedBy>
  <cp:revision>217</cp:revision>
  <dcterms:created xsi:type="dcterms:W3CDTF">2021-04-04T07:46:38Z</dcterms:created>
  <dcterms:modified xsi:type="dcterms:W3CDTF">2025-08-31T03:59:37Z</dcterms:modified>
  <cp:contentStatus>Final</cp:contentStatus>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0</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16</vt:i4>
  </property>
  <property fmtid="{D5CDD505-2E9C-101B-9397-08002B2CF9AE}" pid="11" name="_MarkAsFinal">
    <vt:bool>true</vt:bool>
  </property>
</Properties>
</file>